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0" r:id="rId1"/>
    <p:sldMasterId id="2147484182" r:id="rId2"/>
    <p:sldMasterId id="2147485711" r:id="rId3"/>
  </p:sldMasterIdLst>
  <p:notesMasterIdLst>
    <p:notesMasterId r:id="rId34"/>
  </p:notesMasterIdLst>
  <p:handoutMasterIdLst>
    <p:handoutMasterId r:id="rId35"/>
  </p:handoutMasterIdLst>
  <p:sldIdLst>
    <p:sldId id="863" r:id="rId4"/>
    <p:sldId id="1177" r:id="rId5"/>
    <p:sldId id="1178" r:id="rId6"/>
    <p:sldId id="1181" r:id="rId7"/>
    <p:sldId id="1060" r:id="rId8"/>
    <p:sldId id="1246" r:id="rId9"/>
    <p:sldId id="1163" r:id="rId10"/>
    <p:sldId id="1164" r:id="rId11"/>
    <p:sldId id="1179" r:id="rId12"/>
    <p:sldId id="1180" r:id="rId13"/>
    <p:sldId id="1165" r:id="rId14"/>
    <p:sldId id="1167" r:id="rId15"/>
    <p:sldId id="1254" r:id="rId16"/>
    <p:sldId id="1170" r:id="rId17"/>
    <p:sldId id="1146" r:id="rId18"/>
    <p:sldId id="1247" r:id="rId19"/>
    <p:sldId id="1147" r:id="rId20"/>
    <p:sldId id="1252" r:id="rId21"/>
    <p:sldId id="1253" r:id="rId22"/>
    <p:sldId id="1157" r:id="rId23"/>
    <p:sldId id="1158" r:id="rId24"/>
    <p:sldId id="1159" r:id="rId25"/>
    <p:sldId id="1152" r:id="rId26"/>
    <p:sldId id="1153" r:id="rId27"/>
    <p:sldId id="1162" r:id="rId28"/>
    <p:sldId id="1173" r:id="rId29"/>
    <p:sldId id="1175" r:id="rId30"/>
    <p:sldId id="1182" r:id="rId31"/>
    <p:sldId id="1183" r:id="rId32"/>
    <p:sldId id="1176" r:id="rId33"/>
  </p:sldIdLst>
  <p:sldSz cx="9144000" cy="6858000" type="letter"/>
  <p:notesSz cx="7315200" cy="96012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54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66"/>
    <a:srgbClr val="005F8E"/>
    <a:srgbClr val="7089B5"/>
    <a:srgbClr val="C00000"/>
    <a:srgbClr val="FF3399"/>
    <a:srgbClr val="99CCFF"/>
    <a:srgbClr val="F0265D"/>
    <a:srgbClr val="EA005F"/>
    <a:srgbClr val="FFCCC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EE093-CF54-4E04-B784-71426B81A5AF}" v="1" dt="2024-09-26T22:19:40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97" autoAdjust="0"/>
  </p:normalViewPr>
  <p:slideViewPr>
    <p:cSldViewPr>
      <p:cViewPr varScale="1">
        <p:scale>
          <a:sx n="79" d="100"/>
          <a:sy n="79" d="100"/>
        </p:scale>
        <p:origin x="1555" y="77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75" d="100"/>
          <a:sy n="75" d="100"/>
        </p:scale>
        <p:origin x="2064" y="162"/>
      </p:cViewPr>
      <p:guideLst>
        <p:guide orient="horz" pos="2454"/>
        <p:guide pos="30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46" descr="top ppt">
            <a:extLst>
              <a:ext uri="{FF2B5EF4-FFF2-40B4-BE49-F238E27FC236}">
                <a16:creationId xmlns:a16="http://schemas.microsoft.com/office/drawing/2014/main" id="{5D2D1507-373D-4883-8338-68617D2B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220663"/>
            <a:ext cx="68373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Group 147">
            <a:extLst>
              <a:ext uri="{FF2B5EF4-FFF2-40B4-BE49-F238E27FC236}">
                <a16:creationId xmlns:a16="http://schemas.microsoft.com/office/drawing/2014/main" id="{00BEB8F2-0CC2-4C6F-990D-771589F26EFD}"/>
              </a:ext>
            </a:extLst>
          </p:cNvPr>
          <p:cNvGraphicFramePr>
            <a:graphicFrameLocks noGrp="1"/>
          </p:cNvGraphicFramePr>
          <p:nvPr/>
        </p:nvGraphicFramePr>
        <p:xfrm>
          <a:off x="247650" y="8650288"/>
          <a:ext cx="6615113" cy="406400"/>
        </p:xfrm>
        <a:graphic>
          <a:graphicData uri="http://schemas.openxmlformats.org/drawingml/2006/table">
            <a:tbl>
              <a:tblPr/>
              <a:tblGrid>
                <a:gridCol w="5670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MBA </a:t>
                      </a:r>
                      <a:r>
                        <a:rPr kumimoji="0" 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em</a:t>
                      </a: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Business Intelligence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/>
                        </a:rPr>
                        <a:t>egina Claudia </a:t>
                      </a:r>
                      <a:r>
                        <a:rPr kumimoji="0" 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/>
                        </a:rPr>
                        <a:t>Cantele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/>
                      </a:endParaRPr>
                    </a:p>
                  </a:txBody>
                  <a:tcPr marT="45769" marB="45769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69" marB="45769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35">
            <a:extLst>
              <a:ext uri="{FF2B5EF4-FFF2-40B4-BE49-F238E27FC236}">
                <a16:creationId xmlns:a16="http://schemas.microsoft.com/office/drawing/2014/main" id="{C679A00E-E3FA-4B5C-A364-BA02E6C1032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95713" y="8753475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pt-BR" altLang="pt-BR"/>
              <a:t>Página - </a:t>
            </a:r>
            <a:fld id="{49FDC280-D0A0-498B-AAEB-842C588A5018}" type="slidenum">
              <a:rPr lang="pt-BR" altLang="pt-BR"/>
              <a:pPr>
                <a:defRPr/>
              </a:pPr>
              <a:t>‹nº›</a:t>
            </a:fld>
            <a:r>
              <a:rPr lang="pt-BR" alt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CF2F651-7DEF-4CF5-98D3-C75F2FA36C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F53C36C-81EA-4A92-A1BE-20B00C27C39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1FABF6D-BA67-4765-9A6C-47B1B283A4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b="0" i="1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3506227-31EE-4141-ADE6-0DA812569F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b="0" i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D357882-4790-467F-8EBC-04C1F36AB31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F56B03B3-31FF-42C0-92B4-EDDBDF268C4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1113" y="696913"/>
            <a:ext cx="4792662" cy="359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D525C9B-B19F-46B5-B4D7-E6471F8922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45A09973-6CB1-4056-A79D-BB25117C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8888413"/>
            <a:ext cx="6731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27E61F01-F1A2-4050-A065-2F827B597615}" type="slidenum">
              <a:rPr lang="pt-BR" altLang="pt-BR" b="0" smtClean="0">
                <a:latin typeface="Book Antiqua" panose="02040602050305030304" pitchFamily="18" charset="0"/>
              </a:rPr>
              <a:pPr>
                <a:defRPr/>
              </a:pPr>
              <a:t>‹nº›</a:t>
            </a:fld>
            <a:endParaRPr lang="pt-BR" altLang="pt-BR" b="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687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Apesar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do App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estar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em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3.1</a:t>
            </a: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0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9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390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21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3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11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270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79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41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4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59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ASPNETCORE_ENVIRONMENT</a:t>
            </a:r>
          </a:p>
          <a:p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Development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13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836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Usuário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=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admin@gmail.com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Senha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= admin</a:t>
            </a: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130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65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71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66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99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49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4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Usuário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=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admin@gmail.com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Senha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= admin</a:t>
            </a: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843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4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login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900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Criar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o Grupo de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Recursos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az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group create --name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rg-bcosql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--location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brazilsouth</a:t>
            </a:r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Criar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o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Servidor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SQL:</a:t>
            </a: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az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server create -l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brazilsouth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-g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rg-bcosql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-n sqlserver-rm9999 -u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admsql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-p devops@Senac2tds --enable-public-network true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Criar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o Banco SQL:</a:t>
            </a: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az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db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create -g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rg-bcosql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-s sqlserver-rm9999 -n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dimdimdb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--service-objective Basic --backup-storage-redundancy Local --zone-redundant false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Crie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uma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regra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para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deixar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todos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os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IPs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acessarem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seu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Banco:</a:t>
            </a:r>
          </a:p>
          <a:p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az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server firewall-rule create -g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rg-bcosql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-s sqlserver-rm9999 -n 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AllowAll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 --start-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ip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-address 0.0.0.0 --end-</a:t>
            </a:r>
            <a:r>
              <a:rPr lang="en-US" altLang="pt-BR" dirty="0" err="1">
                <a:cs typeface="Arial" panose="020B0604020202020204" pitchFamily="34" charset="0"/>
                <a:sym typeface="Arial" panose="020B0604020202020204" pitchFamily="34" charset="0"/>
              </a:rPr>
              <a:t>ip</a:t>
            </a:r>
            <a:r>
              <a:rPr lang="en-US" altLang="pt-BR" dirty="0">
                <a:cs typeface="Arial" panose="020B0604020202020204" pitchFamily="34" charset="0"/>
                <a:sym typeface="Arial" panose="020B0604020202020204" pitchFamily="34" charset="0"/>
              </a:rPr>
              <a:t>-address 255.255.255.255</a:t>
            </a: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20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0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 dirty="0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01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F22CB015-8AC3-4F2A-ABB1-1AA6FB6F0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FD79DA0-80D1-47DE-8782-A38D327A0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t-BR"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388" name="Footer Placeholder 4">
            <a:extLst>
              <a:ext uri="{FF2B5EF4-FFF2-40B4-BE49-F238E27FC236}">
                <a16:creationId xmlns:a16="http://schemas.microsoft.com/office/drawing/2014/main" id="{C6B31EFA-334F-45E9-8265-E8C61AE248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 defTabSz="949325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defTabSz="949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marL="0" marR="0" lvl="0" indent="0" algn="l" defTabSz="9493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t>Oracle Database 11g: Ajuste de Desempenho   10 - </a:t>
            </a:r>
            <a:fld id="{87E9BE49-D62F-4BE7-AFCC-5EC23E0523CE}" type="slidenum">
              <a:rPr kumimoji="0" lang="en-US" altLang="pt-BR" sz="1000" b="1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rPr>
              <a:pPr marL="0" marR="0" lvl="0" indent="0" algn="l" defTabSz="9493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pt-BR" sz="10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5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84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2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6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6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1385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07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93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07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32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5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12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684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20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789680" y="4653280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SHORT </a:t>
            </a:r>
            <a:r>
              <a:rPr lang="en-US" sz="2800" dirty="0">
                <a:solidFill>
                  <a:srgbClr val="303030"/>
                </a:solidFill>
                <a:latin typeface="Gotham-Book"/>
                <a:cs typeface="Gotham-Book"/>
              </a:rPr>
              <a:t>BIO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/>
          <a:srcRect r="11217"/>
          <a:stretch/>
        </p:blipFill>
        <p:spPr>
          <a:xfrm>
            <a:off x="765379" y="1755983"/>
            <a:ext cx="3024301" cy="4093388"/>
          </a:xfrm>
          <a:prstGeom prst="rect">
            <a:avLst/>
          </a:prstGeom>
        </p:spPr>
      </p:pic>
      <p:sp>
        <p:nvSpPr>
          <p:cNvPr id="12" name="Isosceles Triangle 11"/>
          <p:cNvSpPr/>
          <p:nvPr userDrawn="1"/>
        </p:nvSpPr>
        <p:spPr>
          <a:xfrm rot="16200000">
            <a:off x="3489444" y="4913820"/>
            <a:ext cx="336316" cy="264160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130483" y="1674703"/>
            <a:ext cx="4222487" cy="254000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600" kern="1200" dirty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dapibus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rhoncus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nec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Quisque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maximus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Quisque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id ante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sollicitudin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eleifend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vehicula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finibus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risus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massa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Donec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lobortis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quam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dignissim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euismod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eros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erat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177275" y="4865041"/>
            <a:ext cx="3651742" cy="34967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2000" kern="1200" cap="all" baseline="0" dirty="0">
                <a:solidFill>
                  <a:schemeClr val="bg1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PROF. LEANDO RUBIM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176945" y="5252143"/>
            <a:ext cx="2621426" cy="34967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800" kern="1200" dirty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leandro@fiap.com.br</a:t>
            </a:r>
          </a:p>
        </p:txBody>
      </p:sp>
    </p:spTree>
    <p:extLst>
      <p:ext uri="{BB962C8B-B14F-4D97-AF65-F5344CB8AC3E}">
        <p14:creationId xmlns:p14="http://schemas.microsoft.com/office/powerpoint/2010/main" val="3175204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47124" y="694653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 marL="0" lvl="0" algn="l" defTabSz="914400">
              <a:lnSpc>
                <a:spcPct val="90000"/>
              </a:lnSpc>
            </a:pPr>
            <a:r>
              <a:rPr lang="pt-BR" dirty="0"/>
              <a:t>Conteúdo do curso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36024" y="2165488"/>
            <a:ext cx="810797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en-US" sz="1600" kern="1200" dirty="0" smtClean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  <a:b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</a:b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lvl="0" indent="-285750" defTabSz="91440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x-none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400" y="1576244"/>
            <a:ext cx="7239000" cy="396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x-none" sz="2000" kern="1200" cap="all" baseline="0" smtClean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LOREM INPSUM DOLOR SITE AMET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5074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9179" y="1246972"/>
            <a:ext cx="7239000" cy="629337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110000"/>
              </a:lnSpc>
              <a:buClr>
                <a:srgbClr val="303030"/>
              </a:buClr>
              <a:buNone/>
              <a:defRPr lang="en-US" sz="1400" kern="1200" dirty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  <a:buClr>
                <a:srgbClr val="303030"/>
              </a:buClr>
            </a:pP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posuere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metus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vel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dictum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molestie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. Nam sit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ullamcorper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 sem. </a:t>
            </a:r>
            <a:r>
              <a:rPr lang="en-US" sz="14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4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023324" y="685962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+mj-lt"/>
              <a:buNone/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1.1 LOREM INPSUM </a:t>
            </a:r>
            <a:r>
              <a:rPr lang="en-US" sz="2800" dirty="0">
                <a:solidFill>
                  <a:srgbClr val="303030"/>
                </a:solidFill>
                <a:latin typeface="Gotham-Book"/>
                <a:cs typeface="Gotham-Book"/>
              </a:rPr>
              <a:t>DOLOR SIT AMET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60399" y="2362200"/>
            <a:ext cx="7705585" cy="2540000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Arial"/>
              <a:buNone/>
              <a:tabLst/>
              <a:defRPr lang="en-US" sz="1600" kern="1200" dirty="0" smtClean="0">
                <a:solidFill>
                  <a:srgbClr val="303030"/>
                </a:solidFill>
                <a:latin typeface="Gotham-Book"/>
                <a:ea typeface="+mn-ea"/>
                <a:cs typeface="Gotham-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>
              <a:lnSpc>
                <a:spcPct val="110000"/>
              </a:lnSpc>
              <a:buClr>
                <a:srgbClr val="303030"/>
              </a:buClr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Lorem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ipsum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dolor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consectetur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adipiscing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Etiam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non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neque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imperdiet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sodales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lectus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cursus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ultricies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justo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egestas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Aliquam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et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porttitor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ante.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volutpat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Phasellus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ligula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ligula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dignissim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vitae,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laoreet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turpis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Fusce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urna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iaculis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semper.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Suspendisse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potenti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fermentum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enim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porttitor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et.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Nullam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rhoncus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turpis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egestas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varius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malesuada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quam.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ex,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efficitur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ornare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ornare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quis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mauris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Vestibulum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cursus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malesuada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elit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diam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pulvinar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odio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ac,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bibendum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gravida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est.</a:t>
            </a:r>
          </a:p>
          <a:p>
            <a:pPr>
              <a:lnSpc>
                <a:spcPct val="110000"/>
              </a:lnSpc>
              <a:buClr>
                <a:srgbClr val="303030"/>
              </a:buClr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1256321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aomputador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13" name="Picture 12" descr="chicara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47123" y="69754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ivros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2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715077" y="2447970"/>
            <a:ext cx="4745081" cy="2540000"/>
          </a:xfrm>
          <a:prstGeom prst="rect">
            <a:avLst/>
          </a:prstGeom>
        </p:spPr>
        <p:txBody>
          <a:bodyPr anchor="t"/>
          <a:lstStyle>
            <a:lvl1pPr marL="285750" marR="0" indent="-2857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x-none" sz="1400" kern="1200" cap="none" baseline="0" smtClean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12723438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 userDrawn="1"/>
        </p:nvGraphicFramePr>
        <p:xfrm>
          <a:off x="804820" y="1689617"/>
          <a:ext cx="7583539" cy="255068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86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01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Version</a:t>
                      </a:r>
                      <a:endParaRPr lang="en-US" sz="1600" b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Codename</a:t>
                      </a:r>
                      <a:endParaRPr lang="en-US" sz="1600" b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API</a:t>
                      </a:r>
                      <a:endParaRPr lang="en-US" sz="1800" b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spc="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Distribution</a:t>
                      </a:r>
                      <a:endParaRPr lang="en-US" sz="1400" b="0" spc="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01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2.2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Froyo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8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0.7%</a:t>
                      </a:r>
                    </a:p>
                  </a:txBody>
                  <a:tcPr>
                    <a:solidFill>
                      <a:schemeClr val="bg1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2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2.3.3-</a:t>
                      </a:r>
                      <a:b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</a:br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2.3.7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Gingerbread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10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11.4%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21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4.0.3-</a:t>
                      </a:r>
                    </a:p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4.0.4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Ice Cream Sandwich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15</a:t>
                      </a:r>
                      <a:endParaRPr lang="en-US" sz="14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9.6%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24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Jelly 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8.0%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01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4.4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KitKat</a:t>
                      </a:r>
                      <a:endParaRPr lang="en-US" sz="1200" dirty="0">
                        <a:solidFill>
                          <a:srgbClr val="443F46"/>
                        </a:solidFill>
                        <a:latin typeface="Gotham HTF Book Regular"/>
                        <a:cs typeface="Gotham HTF Book Regular"/>
                      </a:endParaRP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19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443F46"/>
                          </a:solidFill>
                          <a:latin typeface="Gotham HTF Book Regular"/>
                          <a:cs typeface="Gotham HTF Book Regular"/>
                        </a:rPr>
                        <a:t>24.5%</a:t>
                      </a:r>
                    </a:p>
                  </a:txBody>
                  <a:tcPr>
                    <a:solidFill>
                      <a:srgbClr val="A6A6A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 userDrawn="1"/>
        </p:nvSpPr>
        <p:spPr>
          <a:xfrm>
            <a:off x="765379" y="7924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947124" y="694653"/>
            <a:ext cx="819687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US" sz="2800" cap="all" baseline="0" dirty="0">
                <a:solidFill>
                  <a:srgbClr val="303030"/>
                </a:solidFill>
                <a:latin typeface="Gotham-Bold"/>
                <a:ea typeface="+mn-ea"/>
                <a:cs typeface="Gotham-Bold"/>
              </a:defRPr>
            </a:lvl1pPr>
          </a:lstStyle>
          <a:p>
            <a:pPr marL="0" lvl="0" algn="l" defTabSz="914400">
              <a:lnSpc>
                <a:spcPct val="90000"/>
              </a:lnSpc>
            </a:pPr>
            <a:r>
              <a:rPr lang="pt-BR" dirty="0"/>
              <a:t>Tabela</a:t>
            </a:r>
            <a:endParaRPr lang="en-US" dirty="0"/>
          </a:p>
        </p:txBody>
      </p:sp>
      <p:sp>
        <p:nvSpPr>
          <p:cNvPr id="40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702895" y="4468899"/>
            <a:ext cx="8107976" cy="128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85750" marR="0" indent="-28575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303030"/>
              </a:buClr>
              <a:buSzTx/>
              <a:buFont typeface="Wingdings" charset="2"/>
              <a:buChar char="§"/>
              <a:tabLst/>
              <a:defRPr lang="en-US" sz="12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-Book"/>
                <a:ea typeface="+mn-ea"/>
                <a:cs typeface="Gotham-Book"/>
              </a:defRPr>
            </a:lvl1pPr>
            <a:lvl2pPr>
              <a:defRPr lang="x-none" sz="1800" smtClean="0"/>
            </a:lvl2pPr>
            <a:lvl3pPr>
              <a:defRPr lang="x-none" sz="1800" smtClean="0"/>
            </a:lvl3pPr>
            <a:lvl4pPr>
              <a:defRPr lang="x-none" sz="1800" smtClean="0"/>
            </a:lvl4pPr>
            <a:lvl5pPr>
              <a:defRPr lang="en-US" sz="1800" dirty="0"/>
            </a:lvl5pPr>
          </a:lstStyle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Nunc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sed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libero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sit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amet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quam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commodo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sagittis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in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eu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felis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  <a:b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</a:b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Aenean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ut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lacus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fringilla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purus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luctus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 </a:t>
            </a:r>
            <a:r>
              <a:rPr lang="en-US" sz="1600" dirty="0" err="1">
                <a:solidFill>
                  <a:srgbClr val="303030"/>
                </a:solidFill>
                <a:latin typeface="Gotham-Book"/>
                <a:cs typeface="Gotham-Book"/>
              </a:rPr>
              <a:t>viverra</a:t>
            </a:r>
            <a:r>
              <a:rPr lang="en-US" sz="1600" dirty="0">
                <a:solidFill>
                  <a:srgbClr val="303030"/>
                </a:solidFill>
                <a:latin typeface="Gotham-Book"/>
                <a:cs typeface="Gotham-Book"/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en-US" sz="1600" dirty="0">
              <a:solidFill>
                <a:srgbClr val="303030"/>
              </a:solidFill>
              <a:latin typeface="Gotham-Book"/>
              <a:cs typeface="Gotham-Book"/>
            </a:endParaRPr>
          </a:p>
          <a:p>
            <a:pPr marL="285750" lvl="0" indent="-285750" defTabSz="914400">
              <a:lnSpc>
                <a:spcPct val="90000"/>
              </a:lnSpc>
              <a:buClr>
                <a:srgbClr val="303030"/>
              </a:buClr>
              <a:buFont typeface="Wingdings" charset="2"/>
              <a:buChar char="§"/>
            </a:pP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5488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3049905"/>
            <a:ext cx="7635794" cy="63976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buNone/>
              <a:defRPr lang="x-none" sz="5400" kern="1200" cap="all" baseline="0" smtClean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1. título</a:t>
            </a:r>
            <a:endParaRPr lang="x-none"/>
          </a:p>
        </p:txBody>
      </p:sp>
      <p:sp>
        <p:nvSpPr>
          <p:cNvPr id="3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200" y="3753167"/>
            <a:ext cx="7635794" cy="63976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buNone/>
              <a:defRPr lang="x-none" sz="4400" kern="1200" cap="none" baseline="0" smtClean="0">
                <a:solidFill>
                  <a:srgbClr val="FFFFFF"/>
                </a:solidFill>
                <a:latin typeface="Gotham-Bold"/>
                <a:ea typeface="+mn-ea"/>
                <a:cs typeface="Gotham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Subtítulo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5153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2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0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0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7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2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0817\Desktop\CAPA.jpg">
            <a:extLst>
              <a:ext uri="{FF2B5EF4-FFF2-40B4-BE49-F238E27FC236}">
                <a16:creationId xmlns:a16="http://schemas.microsoft.com/office/drawing/2014/main" id="{F6CEB96C-A16B-4B44-915D-6332A33155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>
            <a:extLst>
              <a:ext uri="{FF2B5EF4-FFF2-40B4-BE49-F238E27FC236}">
                <a16:creationId xmlns:a16="http://schemas.microsoft.com/office/drawing/2014/main" id="{0A6FAF27-C6ED-4BF1-8804-67974C984F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>
            <a:extLst>
              <a:ext uri="{FF2B5EF4-FFF2-40B4-BE49-F238E27FC236}">
                <a16:creationId xmlns:a16="http://schemas.microsoft.com/office/drawing/2014/main" id="{14FC529E-FEB2-47B6-A0DE-73645E44904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B68BB-EAFB-470D-AAEB-0593808CCF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A5A776F-EE5C-4CA4-8DA1-88704B9F3BA8}" type="datetimeFigureOut">
              <a:rPr lang="pt-BR"/>
              <a:pPr>
                <a:defRPr/>
              </a:pPr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FE333B-0CEE-46C7-A152-1B84E143E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84F7A7-6EC8-40BE-B70E-83A20C2E6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75CE9E-7E05-4EF1-BB07-F40C37585E9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pic>
        <p:nvPicPr>
          <p:cNvPr id="3079" name="Picture 2" descr="C:\Users\cl0817\Desktop\DireitosAutorais.jpg">
            <a:extLst>
              <a:ext uri="{FF2B5EF4-FFF2-40B4-BE49-F238E27FC236}">
                <a16:creationId xmlns:a16="http://schemas.microsoft.com/office/drawing/2014/main" id="{922272C8-169A-404B-B593-2D6C4DD56B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>
            <a:extLst>
              <a:ext uri="{FF2B5EF4-FFF2-40B4-BE49-F238E27FC236}">
                <a16:creationId xmlns:a16="http://schemas.microsoft.com/office/drawing/2014/main" id="{ECB7CAE2-87AD-4A7B-9E45-706E7E9CF8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420938"/>
            <a:ext cx="482441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3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2" r:id="rId1"/>
    <p:sldLayoutId id="2147485713" r:id="rId2"/>
    <p:sldLayoutId id="2147485714" r:id="rId3"/>
    <p:sldLayoutId id="2147485715" r:id="rId4"/>
    <p:sldLayoutId id="2147485716" r:id="rId5"/>
    <p:sldLayoutId id="2147485717" r:id="rId6"/>
    <p:sldLayoutId id="2147485718" r:id="rId7"/>
    <p:sldLayoutId id="2147485719" r:id="rId8"/>
    <p:sldLayoutId id="2147485720" r:id="rId9"/>
    <p:sldLayoutId id="2147485721" r:id="rId10"/>
    <p:sldLayoutId id="2147485722" r:id="rId11"/>
    <p:sldLayoutId id="2147485723" r:id="rId12"/>
    <p:sldLayoutId id="2147485724" r:id="rId13"/>
    <p:sldLayoutId id="2147485725" r:id="rId14"/>
    <p:sldLayoutId id="2147485726" r:id="rId15"/>
    <p:sldLayoutId id="2147485727" r:id="rId16"/>
    <p:sldLayoutId id="2147485729" r:id="rId17"/>
    <p:sldLayoutId id="2147485701" r:id="rId18"/>
    <p:sldLayoutId id="2147485703" r:id="rId19"/>
    <p:sldLayoutId id="2147485704" r:id="rId20"/>
    <p:sldLayoutId id="2147485705" r:id="rId21"/>
    <p:sldLayoutId id="2147485706" r:id="rId22"/>
    <p:sldLayoutId id="2147485707" r:id="rId23"/>
    <p:sldLayoutId id="2147485708" r:id="rId2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tiff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tângulo 3">
            <a:extLst>
              <a:ext uri="{FF2B5EF4-FFF2-40B4-BE49-F238E27FC236}">
                <a16:creationId xmlns:a16="http://schemas.microsoft.com/office/drawing/2014/main" id="{9D3717E7-6590-4D35-BB82-7D76A893E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700338"/>
            <a:ext cx="4319588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pt-BR" altLang="pt-B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Fundamentos de </a:t>
            </a:r>
            <a:r>
              <a:rPr lang="pt-BR" altLang="pt-BR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Devops</a:t>
            </a:r>
            <a:endParaRPr lang="pt-BR" altLang="pt-BR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pt-BR" altLang="pt-BR" dirty="0" err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Prof.Rafael</a:t>
            </a:r>
            <a:r>
              <a:rPr lang="pt-BR" altLang="pt-BR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Pereira</a:t>
            </a:r>
            <a:endParaRPr lang="pt-BR" altLang="pt-BR" i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219" name="Imagem 2">
            <a:extLst>
              <a:ext uri="{FF2B5EF4-FFF2-40B4-BE49-F238E27FC236}">
                <a16:creationId xmlns:a16="http://schemas.microsoft.com/office/drawing/2014/main" id="{607ADD21-DBF9-420F-BBBE-8FF307418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116263"/>
            <a:ext cx="136842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D96DE79-8C01-73D5-28AF-86A6F17B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59" y="2745581"/>
            <a:ext cx="1758379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57DF673-3819-D847-BB50-867077AA804D}"/>
              </a:ext>
            </a:extLst>
          </p:cNvPr>
          <p:cNvSpPr/>
          <p:nvPr/>
        </p:nvSpPr>
        <p:spPr>
          <a:xfrm>
            <a:off x="156120" y="929913"/>
            <a:ext cx="8987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uma galáxia distante, um outro projeto 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 preciso copiar a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pt-BR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83129-3CB8-AE4F-9D67-75E7A33A95B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9E26C4-3B85-9D4F-9A05-FF851C4DE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75821"/>
            <a:ext cx="4392488" cy="4880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00582A6-0960-3E43-AA56-CE78735EA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0" y="2348880"/>
            <a:ext cx="2886371" cy="1862526"/>
          </a:xfrm>
          <a:prstGeom prst="rect">
            <a:avLst/>
          </a:prstGeom>
          <a:ln w="12700">
            <a:solidFill>
              <a:srgbClr val="005F8E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EAC8DA-7DAA-5D41-BE85-1C495F1B0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0" y="4509120"/>
            <a:ext cx="8172400" cy="2193863"/>
          </a:xfrm>
          <a:prstGeom prst="rect">
            <a:avLst/>
          </a:prstGeom>
          <a:ln w="12700">
            <a:solidFill>
              <a:srgbClr val="005F8E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210E821-2663-080D-B3CD-70D9F8119E83}"/>
              </a:ext>
            </a:extLst>
          </p:cNvPr>
          <p:cNvSpPr/>
          <p:nvPr/>
        </p:nvSpPr>
        <p:spPr bwMode="auto">
          <a:xfrm>
            <a:off x="243108" y="5032204"/>
            <a:ext cx="1880620" cy="19699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76A6337F-B19E-6054-82A5-342994A8754F}"/>
              </a:ext>
            </a:extLst>
          </p:cNvPr>
          <p:cNvSpPr/>
          <p:nvPr/>
        </p:nvSpPr>
        <p:spPr bwMode="auto">
          <a:xfrm rot="10800000">
            <a:off x="2210716" y="5032204"/>
            <a:ext cx="288032" cy="196996"/>
          </a:xfrm>
          <a:prstGeom prst="rightArrow">
            <a:avLst/>
          </a:prstGeom>
          <a:solidFill>
            <a:srgbClr val="0070C0">
              <a:alpha val="7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5" name="Picture 2" descr="Extra Bonus! Button, Icon Stock Illustration | Adobe Stock">
            <a:extLst>
              <a:ext uri="{FF2B5EF4-FFF2-40B4-BE49-F238E27FC236}">
                <a16:creationId xmlns:a16="http://schemas.microsoft.com/office/drawing/2014/main" id="{0C51710B-FED7-8F1C-496D-77C4F3A7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71" y="1575821"/>
            <a:ext cx="1186209" cy="8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1068A56-9B87-700A-DFFE-0E5CFC30AF93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8" name="Espaço Reservado para Número de Slide 2">
            <a:extLst>
              <a:ext uri="{FF2B5EF4-FFF2-40B4-BE49-F238E27FC236}">
                <a16:creationId xmlns:a16="http://schemas.microsoft.com/office/drawing/2014/main" id="{27F3D5FA-77AF-7F5B-3272-9E2FFFC9457A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10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sp>
        <p:nvSpPr>
          <p:cNvPr id="11" name="Seta para a Direita 10">
            <a:extLst>
              <a:ext uri="{FF2B5EF4-FFF2-40B4-BE49-F238E27FC236}">
                <a16:creationId xmlns:a16="http://schemas.microsoft.com/office/drawing/2014/main" id="{DB538F78-D528-DB6B-3BEA-4B58021DEAA8}"/>
              </a:ext>
            </a:extLst>
          </p:cNvPr>
          <p:cNvSpPr/>
          <p:nvPr/>
        </p:nvSpPr>
        <p:spPr bwMode="auto">
          <a:xfrm rot="10800000">
            <a:off x="1403648" y="2436609"/>
            <a:ext cx="288032" cy="196996"/>
          </a:xfrm>
          <a:prstGeom prst="rightArrow">
            <a:avLst/>
          </a:prstGeom>
          <a:solidFill>
            <a:srgbClr val="0070C0">
              <a:alpha val="7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61F67B79-D935-55DC-30D5-28D0DE571435}"/>
              </a:ext>
            </a:extLst>
          </p:cNvPr>
          <p:cNvSpPr/>
          <p:nvPr/>
        </p:nvSpPr>
        <p:spPr bwMode="auto">
          <a:xfrm rot="10800000">
            <a:off x="1979712" y="3181645"/>
            <a:ext cx="288032" cy="196996"/>
          </a:xfrm>
          <a:prstGeom prst="rightArrow">
            <a:avLst/>
          </a:prstGeom>
          <a:solidFill>
            <a:srgbClr val="0070C0">
              <a:alpha val="7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11C2817-0655-C433-55EA-AFF97E2BB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23FCAFC5-60C4-F74F-991B-0EAF57BC8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187" y="2636912"/>
            <a:ext cx="5393561" cy="237838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2E3FCA3-D6F7-5530-1675-7814CDE58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41" y="5137289"/>
            <a:ext cx="5413054" cy="148668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FCD915E-E9F1-82B0-3A98-A59AE8105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41" y="1350133"/>
            <a:ext cx="5328592" cy="126582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9CE2B8B-AFCE-8E4F-A0C8-6DA59DF47D84}"/>
              </a:ext>
            </a:extLst>
          </p:cNvPr>
          <p:cNvSpPr/>
          <p:nvPr/>
        </p:nvSpPr>
        <p:spPr>
          <a:xfrm>
            <a:off x="150950" y="860001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Serviço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Aplicativo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Portal da Azure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8A36AD-5176-0A41-8C01-30A7427F370C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75F0851-B5C8-A849-99CF-C1088AC7E8A2}"/>
              </a:ext>
            </a:extLst>
          </p:cNvPr>
          <p:cNvSpPr/>
          <p:nvPr/>
        </p:nvSpPr>
        <p:spPr bwMode="auto">
          <a:xfrm>
            <a:off x="3432549" y="2217530"/>
            <a:ext cx="3456384" cy="398428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C6E098F-3C29-F647-B354-C2CAFE8729F0}"/>
              </a:ext>
            </a:extLst>
          </p:cNvPr>
          <p:cNvSpPr/>
          <p:nvPr/>
        </p:nvSpPr>
        <p:spPr bwMode="auto">
          <a:xfrm>
            <a:off x="3491880" y="3068961"/>
            <a:ext cx="3456384" cy="193928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259B6C2-54F4-46EA-88A2-C5FD4321840A}"/>
              </a:ext>
            </a:extLst>
          </p:cNvPr>
          <p:cNvSpPr/>
          <p:nvPr/>
        </p:nvSpPr>
        <p:spPr bwMode="auto">
          <a:xfrm>
            <a:off x="3481230" y="5727650"/>
            <a:ext cx="3479711" cy="86738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C0DF878-B1AC-F14D-720E-304184B174AB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4" name="Espaço Reservado para Número de Slide 2">
            <a:extLst>
              <a:ext uri="{FF2B5EF4-FFF2-40B4-BE49-F238E27FC236}">
                <a16:creationId xmlns:a16="http://schemas.microsoft.com/office/drawing/2014/main" id="{7D6DB3D5-4A42-B394-34E6-EF50AC9046DE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11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sp>
        <p:nvSpPr>
          <p:cNvPr id="27" name="Seta para a Direita 26">
            <a:extLst>
              <a:ext uri="{FF2B5EF4-FFF2-40B4-BE49-F238E27FC236}">
                <a16:creationId xmlns:a16="http://schemas.microsoft.com/office/drawing/2014/main" id="{1C823EB0-8B1C-09D8-79B0-8EDCBD580991}"/>
              </a:ext>
            </a:extLst>
          </p:cNvPr>
          <p:cNvSpPr/>
          <p:nvPr/>
        </p:nvSpPr>
        <p:spPr bwMode="auto">
          <a:xfrm>
            <a:off x="3144517" y="3861048"/>
            <a:ext cx="288032" cy="196996"/>
          </a:xfrm>
          <a:prstGeom prst="rightArrow">
            <a:avLst/>
          </a:prstGeom>
          <a:solidFill>
            <a:srgbClr val="0070C0">
              <a:alpha val="7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64F67D-4A08-5F6D-64C9-16BA9DBEE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CE2B8B-AFCE-8E4F-A0C8-6DA59DF47D84}"/>
              </a:ext>
            </a:extLst>
          </p:cNvPr>
          <p:cNvSpPr/>
          <p:nvPr/>
        </p:nvSpPr>
        <p:spPr>
          <a:xfrm>
            <a:off x="150950" y="860001"/>
            <a:ext cx="884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aba de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Implantação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seja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necessário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realizar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autoriazação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GitHub</a:t>
            </a:r>
            <a:endParaRPr lang="pt-BR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8A36AD-5176-0A41-8C01-30A7427F370C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1933C6-E049-5945-B744-1B46F0DF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2" y="1699543"/>
            <a:ext cx="5908402" cy="287569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040A1C-96B3-8945-ADAA-0D0F84F6F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4" y="4734528"/>
            <a:ext cx="6190084" cy="195065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3F233D8-320B-4C48-8A2B-1D0E6C4238BE}"/>
              </a:ext>
            </a:extLst>
          </p:cNvPr>
          <p:cNvSpPr/>
          <p:nvPr/>
        </p:nvSpPr>
        <p:spPr bwMode="auto">
          <a:xfrm>
            <a:off x="2413542" y="5237076"/>
            <a:ext cx="3965226" cy="380037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DFA444-4E9F-E546-9CE1-88302619D615}"/>
              </a:ext>
            </a:extLst>
          </p:cNvPr>
          <p:cNvSpPr/>
          <p:nvPr/>
        </p:nvSpPr>
        <p:spPr bwMode="auto">
          <a:xfrm>
            <a:off x="2413542" y="4195204"/>
            <a:ext cx="1584176" cy="380037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F7DE466-5014-F7C8-655F-11A69C647287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FA6E9F4-55C7-EC1C-0765-06F8AE37754C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12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5EC69F-8D42-D611-19FC-781F40CD2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96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B3E227C-2F54-F2E4-5121-6E4FDC83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2130963"/>
            <a:ext cx="7781925" cy="34861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9CE2B8B-AFCE-8E4F-A0C8-6DA59DF47D84}"/>
              </a:ext>
            </a:extLst>
          </p:cNvPr>
          <p:cNvSpPr/>
          <p:nvPr/>
        </p:nvSpPr>
        <p:spPr>
          <a:xfrm>
            <a:off x="150950" y="860001"/>
            <a:ext cx="884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Ainda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aba de Implantação,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habilite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Autenticação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básica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-visualizer o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fluxo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GitHub Actions.</a:t>
            </a:r>
            <a:endParaRPr lang="pt-BR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8A36AD-5176-0A41-8C01-30A7427F370C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3F233D8-320B-4C48-8A2B-1D0E6C4238BE}"/>
              </a:ext>
            </a:extLst>
          </p:cNvPr>
          <p:cNvSpPr/>
          <p:nvPr/>
        </p:nvSpPr>
        <p:spPr bwMode="auto">
          <a:xfrm>
            <a:off x="4499992" y="4941169"/>
            <a:ext cx="1080120" cy="380038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DFA444-4E9F-E546-9CE1-88302619D615}"/>
              </a:ext>
            </a:extLst>
          </p:cNvPr>
          <p:cNvSpPr/>
          <p:nvPr/>
        </p:nvSpPr>
        <p:spPr bwMode="auto">
          <a:xfrm>
            <a:off x="730706" y="3140968"/>
            <a:ext cx="7682585" cy="67107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F7DE466-5014-F7C8-655F-11A69C647287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FA6E9F4-55C7-EC1C-0765-06F8AE37754C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13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C4B679-BF3F-E3B3-1A4E-E2D6857CC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4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9CE2B8B-AFCE-8E4F-A0C8-6DA59DF47D84}"/>
              </a:ext>
            </a:extLst>
          </p:cNvPr>
          <p:cNvSpPr/>
          <p:nvPr/>
        </p:nvSpPr>
        <p:spPr>
          <a:xfrm>
            <a:off x="150950" y="1095127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aba de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Implantação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já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tenha</a:t>
            </a:r>
            <a:r>
              <a:rPr lang="en-US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autorizado</a:t>
            </a:r>
            <a:endParaRPr lang="pt-BR" dirty="0">
              <a:solidFill>
                <a:srgbClr val="FF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08A36AD-5176-0A41-8C01-30A7427F370C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9DA5C8-E301-C544-A5F4-93847B808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844824"/>
            <a:ext cx="8966200" cy="3314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C2CE9C-10FC-2144-B988-C0E5ADD41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" y="5229649"/>
            <a:ext cx="5524500" cy="15367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E328646-D6DB-1E43-8488-CB556E70E1C7}"/>
              </a:ext>
            </a:extLst>
          </p:cNvPr>
          <p:cNvSpPr/>
          <p:nvPr/>
        </p:nvSpPr>
        <p:spPr bwMode="auto">
          <a:xfrm>
            <a:off x="87599" y="6093296"/>
            <a:ext cx="2324161" cy="477799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F39ABC-20DF-1F45-B6D0-EC42D58DF031}"/>
              </a:ext>
            </a:extLst>
          </p:cNvPr>
          <p:cNvSpPr/>
          <p:nvPr/>
        </p:nvSpPr>
        <p:spPr bwMode="auto">
          <a:xfrm>
            <a:off x="3275856" y="3645024"/>
            <a:ext cx="5767162" cy="1440160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3B0CC87-4C43-3FEE-DCE8-261828FB1592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7" name="Espaço Reservado para Número de Slide 2">
            <a:extLst>
              <a:ext uri="{FF2B5EF4-FFF2-40B4-BE49-F238E27FC236}">
                <a16:creationId xmlns:a16="http://schemas.microsoft.com/office/drawing/2014/main" id="{C9A7D415-3FD7-82A6-B513-8CCA5AE3743C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14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3EB8FDF-616C-FCF4-8CCE-64DD228D1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34BB4-24CF-5641-9601-E86B4B214527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A7ED909-9DC8-FE4A-8DE7-AAE66B8AAEFE}"/>
              </a:ext>
            </a:extLst>
          </p:cNvPr>
          <p:cNvSpPr/>
          <p:nvPr/>
        </p:nvSpPr>
        <p:spPr>
          <a:xfrm>
            <a:off x="150950" y="1095127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aba de Rede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4AB954-10A4-36EF-2CE5-8E557CA9C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772400" cy="42834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81B7A52-6C05-60D4-3436-090E86D0E452}"/>
              </a:ext>
            </a:extLst>
          </p:cNvPr>
          <p:cNvSpPr/>
          <p:nvPr/>
        </p:nvSpPr>
        <p:spPr bwMode="auto">
          <a:xfrm>
            <a:off x="539552" y="4221088"/>
            <a:ext cx="4680520" cy="477799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80063C-77CB-937D-DBC9-19609B217BC0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8" name="Espaço Reservado para Número de Slide 2">
            <a:extLst>
              <a:ext uri="{FF2B5EF4-FFF2-40B4-BE49-F238E27FC236}">
                <a16:creationId xmlns:a16="http://schemas.microsoft.com/office/drawing/2014/main" id="{1D47E811-170C-E26E-5359-A95AB2BAD72A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15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E007C88-564A-D69E-5341-FC89E10E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1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6B34BB4-24CF-5641-9601-E86B4B214527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A7ED909-9DC8-FE4A-8DE7-AAE66B8AAEFE}"/>
              </a:ext>
            </a:extLst>
          </p:cNvPr>
          <p:cNvSpPr/>
          <p:nvPr/>
        </p:nvSpPr>
        <p:spPr>
          <a:xfrm>
            <a:off x="150950" y="1095127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aba de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Monitoramento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35F99C3-E1C4-BA44-9C5A-0EE07C2CB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2348265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D7213D1F-F14A-DBEB-F7A0-4D575563B6EA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41FE6B3-D4EE-6EF6-5B51-CB410194F23B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16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7401E4-99DA-E4FF-96BF-87B4B426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6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478C9D-FCC8-43B7-97BB-00D108385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1" y="1412776"/>
            <a:ext cx="3625231" cy="52292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030AA6B-1AC0-FB42-A25E-A50859F99E9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9D8A6D-FF96-FA49-B7A4-4813366A1055}"/>
              </a:ext>
            </a:extLst>
          </p:cNvPr>
          <p:cNvSpPr/>
          <p:nvPr/>
        </p:nvSpPr>
        <p:spPr bwMode="auto">
          <a:xfrm>
            <a:off x="150950" y="6309320"/>
            <a:ext cx="604626" cy="261775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B9C4D6D-A8B5-F14D-903D-4724708EB6A0}"/>
              </a:ext>
            </a:extLst>
          </p:cNvPr>
          <p:cNvSpPr/>
          <p:nvPr/>
        </p:nvSpPr>
        <p:spPr>
          <a:xfrm>
            <a:off x="150950" y="860001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aba de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Revisar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EFC615-74D2-27A2-6AB8-020F91C72DD2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9" name="Espaço Reservado para Número de Slide 2">
            <a:extLst>
              <a:ext uri="{FF2B5EF4-FFF2-40B4-BE49-F238E27FC236}">
                <a16:creationId xmlns:a16="http://schemas.microsoft.com/office/drawing/2014/main" id="{1E192856-2AE9-4EE2-C5F6-734747980FD4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17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9F16320-DC68-22E5-8302-A153B5FD3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810770"/>
            <a:ext cx="929258" cy="25468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1174835-380C-D4BC-DEFF-6D872C7CA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4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1E1C600-A5FE-1081-2F4C-5FAF59A4A664}"/>
              </a:ext>
            </a:extLst>
          </p:cNvPr>
          <p:cNvSpPr/>
          <p:nvPr/>
        </p:nvSpPr>
        <p:spPr>
          <a:xfrm>
            <a:off x="395536" y="260648"/>
            <a:ext cx="617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latin typeface="Gotham-Book"/>
                <a:cs typeface="Gotham-Book"/>
              </a:rPr>
              <a:t>API Spring Boot </a:t>
            </a:r>
            <a:r>
              <a:rPr lang="pt-BR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b="0" dirty="0">
                <a:solidFill>
                  <a:schemeClr val="tx1"/>
                </a:solidFill>
                <a:latin typeface="Gotham-Book"/>
                <a:cs typeface="Gotham-Book"/>
              </a:rPr>
              <a:t> Web App CI CD </a:t>
            </a:r>
            <a:r>
              <a:rPr lang="pt-BR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b="0" dirty="0">
                <a:solidFill>
                  <a:schemeClr val="tx1"/>
                </a:solidFill>
                <a:latin typeface="Gotham-Book"/>
                <a:cs typeface="Gotham-Book"/>
              </a:rPr>
              <a:t> Banco Oracle</a:t>
            </a:r>
            <a:endParaRPr lang="pt-BR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2B68DB-B6D7-A999-995B-51D25E21FF3D}"/>
              </a:ext>
            </a:extLst>
          </p:cNvPr>
          <p:cNvSpPr/>
          <p:nvPr/>
        </p:nvSpPr>
        <p:spPr>
          <a:xfrm>
            <a:off x="0" y="96839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Aguarde a criação dos Recursos e vá até o Serviço de Aplicativo criado</a:t>
            </a:r>
            <a:endParaRPr lang="pt-BR" dirty="0">
              <a:solidFill>
                <a:schemeClr val="tx1"/>
              </a:solidFill>
              <a:latin typeface="Gotham-Book"/>
              <a:cs typeface="Gotham-Book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F693E-CADF-8C2D-C66A-89349E3AAA04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6" name="Espaço Reservado para Número de Slide 2">
            <a:extLst>
              <a:ext uri="{FF2B5EF4-FFF2-40B4-BE49-F238E27FC236}">
                <a16:creationId xmlns:a16="http://schemas.microsoft.com/office/drawing/2014/main" id="{3D3F9458-4214-E29D-97DA-C794F8898A6C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18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794189-E072-FA20-C212-A5FA429C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7772400" cy="34644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FDA722-9FEE-1C5B-3990-5F046A706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80" y="2352926"/>
            <a:ext cx="1346200" cy="406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5E42A3-693C-1792-C132-9964E0DE8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1E1C600-A5FE-1081-2F4C-5FAF59A4A664}"/>
              </a:ext>
            </a:extLst>
          </p:cNvPr>
          <p:cNvSpPr/>
          <p:nvPr/>
        </p:nvSpPr>
        <p:spPr>
          <a:xfrm>
            <a:off x="395536" y="260648"/>
            <a:ext cx="617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latin typeface="Gotham-Book"/>
                <a:cs typeface="Gotham-Book"/>
              </a:rPr>
              <a:t>API Spring Boot </a:t>
            </a:r>
            <a:r>
              <a:rPr lang="pt-BR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b="0" dirty="0">
                <a:solidFill>
                  <a:schemeClr val="tx1"/>
                </a:solidFill>
                <a:latin typeface="Gotham-Book"/>
                <a:cs typeface="Gotham-Book"/>
              </a:rPr>
              <a:t> Web App CI CD </a:t>
            </a:r>
            <a:r>
              <a:rPr lang="pt-BR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b="0" dirty="0">
                <a:solidFill>
                  <a:schemeClr val="tx1"/>
                </a:solidFill>
                <a:latin typeface="Gotham-Book"/>
                <a:cs typeface="Gotham-Book"/>
              </a:rPr>
              <a:t> Banco Oracle</a:t>
            </a:r>
            <a:endParaRPr lang="pt-BR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2B68DB-B6D7-A999-995B-51D25E21FF3D}"/>
              </a:ext>
            </a:extLst>
          </p:cNvPr>
          <p:cNvSpPr/>
          <p:nvPr/>
        </p:nvSpPr>
        <p:spPr>
          <a:xfrm>
            <a:off x="0" y="96839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Volte ao Repositório do seu 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clique em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depois no 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Workflow</a:t>
            </a:r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está em execução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681BDB-3AEB-FB9C-7FF5-648B7269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5" y="2420888"/>
            <a:ext cx="8639449" cy="309634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F1DAE4E-F1F6-0CAE-54B7-38C2EEE528CE}"/>
              </a:ext>
            </a:extLst>
          </p:cNvPr>
          <p:cNvSpPr/>
          <p:nvPr/>
        </p:nvSpPr>
        <p:spPr bwMode="auto">
          <a:xfrm>
            <a:off x="252274" y="2492896"/>
            <a:ext cx="2807557" cy="288032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280FF8-87B2-94E7-3E59-6BB2CF149B91}"/>
              </a:ext>
            </a:extLst>
          </p:cNvPr>
          <p:cNvSpPr/>
          <p:nvPr/>
        </p:nvSpPr>
        <p:spPr bwMode="auto">
          <a:xfrm>
            <a:off x="2699792" y="4653136"/>
            <a:ext cx="6120680" cy="720080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C74C663-F0F5-C9A8-8097-3C46EF5C121E}"/>
              </a:ext>
            </a:extLst>
          </p:cNvPr>
          <p:cNvSpPr/>
          <p:nvPr/>
        </p:nvSpPr>
        <p:spPr bwMode="auto">
          <a:xfrm>
            <a:off x="2555777" y="2852937"/>
            <a:ext cx="720080" cy="432048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25C16-29B6-A76C-C9FC-89474DF25342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5" name="Espaço Reservado para Número de Slide 2">
            <a:extLst>
              <a:ext uri="{FF2B5EF4-FFF2-40B4-BE49-F238E27FC236}">
                <a16:creationId xmlns:a16="http://schemas.microsoft.com/office/drawing/2014/main" id="{DFCEEC3C-4B87-EF80-43A9-582F46C0E1AF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19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33070F-78C6-4A2E-8835-50E11EEEA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EF29645-2498-9945-B6CD-A904C821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" y="1114357"/>
            <a:ext cx="8451355" cy="267513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57DF673-3819-D847-BB50-867077AA804D}"/>
              </a:ext>
            </a:extLst>
          </p:cNvPr>
          <p:cNvSpPr/>
          <p:nvPr/>
        </p:nvSpPr>
        <p:spPr>
          <a:xfrm>
            <a:off x="156120" y="929913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Arquitetura macro do Projeto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83129-3CB8-AE4F-9D67-75E7A33A95B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8E3136E-94E9-DA46-AA78-C9259FC52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94" y="5230575"/>
            <a:ext cx="1358900" cy="52070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0B33E254-7FFE-674D-9183-DF21C55F064E}"/>
              </a:ext>
            </a:extLst>
          </p:cNvPr>
          <p:cNvSpPr/>
          <p:nvPr/>
        </p:nvSpPr>
        <p:spPr bwMode="auto">
          <a:xfrm>
            <a:off x="3851920" y="4653136"/>
            <a:ext cx="2520280" cy="1654290"/>
          </a:xfrm>
          <a:prstGeom prst="rect">
            <a:avLst/>
          </a:prstGeom>
          <a:noFill/>
          <a:ln w="12700" cap="flat" cmpd="sng" algn="ctr">
            <a:solidFill>
              <a:srgbClr val="005F8E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7" name="Picture 2" descr="Vetor PNG E SVG Transparente De Ícone De Círculo Azul Do Computador">
            <a:extLst>
              <a:ext uri="{FF2B5EF4-FFF2-40B4-BE49-F238E27FC236}">
                <a16:creationId xmlns:a16="http://schemas.microsoft.com/office/drawing/2014/main" id="{41380739-D89A-4641-BFAB-9CAF6B1C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40" y="5028352"/>
            <a:ext cx="1049536" cy="10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F9B5B84-BEE9-534A-B50E-BE501759C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421644"/>
            <a:ext cx="990600" cy="419100"/>
          </a:xfrm>
          <a:prstGeom prst="rect">
            <a:avLst/>
          </a:prstGeom>
        </p:spPr>
      </p:pic>
      <p:pic>
        <p:nvPicPr>
          <p:cNvPr id="24" name="Picture 34" descr="T-SQL não suportadas no SQL Azure">
            <a:extLst>
              <a:ext uri="{FF2B5EF4-FFF2-40B4-BE49-F238E27FC236}">
                <a16:creationId xmlns:a16="http://schemas.microsoft.com/office/drawing/2014/main" id="{4CBEEDB3-6A81-974A-B701-6C074811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299314"/>
            <a:ext cx="993954" cy="52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8" descr="Azure App Service - Visual Studio Marketplace">
            <a:extLst>
              <a:ext uri="{FF2B5EF4-FFF2-40B4-BE49-F238E27FC236}">
                <a16:creationId xmlns:a16="http://schemas.microsoft.com/office/drawing/2014/main" id="{4058B65B-7414-A640-A5E2-75D48D88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36" y="5416796"/>
            <a:ext cx="342575" cy="3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2F639A9-AC6E-2240-AAB3-5A7557D72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302" y="5335169"/>
            <a:ext cx="708045" cy="450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Picture 48" descr="Actions go next Icon | Oxygen Iconset | Oxygen Team">
            <a:extLst>
              <a:ext uri="{FF2B5EF4-FFF2-40B4-BE49-F238E27FC236}">
                <a16:creationId xmlns:a16="http://schemas.microsoft.com/office/drawing/2014/main" id="{8E49440B-E7B7-4748-A75E-72EF1961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306" y="5412083"/>
            <a:ext cx="412358" cy="34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8" descr="Actions go next Icon | Oxygen Iconset | Oxygen Team">
            <a:extLst>
              <a:ext uri="{FF2B5EF4-FFF2-40B4-BE49-F238E27FC236}">
                <a16:creationId xmlns:a16="http://schemas.microsoft.com/office/drawing/2014/main" id="{9D1121D5-CDC7-FD42-ACF5-99F8A4FB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44837" y="5412083"/>
            <a:ext cx="412358" cy="34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3272A0C6-6183-6F4B-91E4-10EF515FBFA0}"/>
              </a:ext>
            </a:extLst>
          </p:cNvPr>
          <p:cNvSpPr/>
          <p:nvPr/>
        </p:nvSpPr>
        <p:spPr bwMode="auto">
          <a:xfrm>
            <a:off x="3851920" y="2078196"/>
            <a:ext cx="2520280" cy="1654290"/>
          </a:xfrm>
          <a:prstGeom prst="rect">
            <a:avLst/>
          </a:prstGeom>
          <a:noFill/>
          <a:ln w="12700" cap="flat" cmpd="sng" algn="ctr">
            <a:solidFill>
              <a:srgbClr val="005F8E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41C7696-CF27-9944-BEF0-D8B9158022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83" y="2640697"/>
            <a:ext cx="1097632" cy="960428"/>
          </a:xfrm>
          <a:prstGeom prst="rect">
            <a:avLst/>
          </a:prstGeom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4A8BB35-30C8-0F46-BAA4-3EA73DA26464}"/>
              </a:ext>
            </a:extLst>
          </p:cNvPr>
          <p:cNvCxnSpPr/>
          <p:nvPr/>
        </p:nvCxnSpPr>
        <p:spPr bwMode="auto">
          <a:xfrm>
            <a:off x="5059437" y="3789040"/>
            <a:ext cx="0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FCA2EDCA-A8DB-CE41-8848-014E3518C37F}"/>
              </a:ext>
            </a:extLst>
          </p:cNvPr>
          <p:cNvCxnSpPr>
            <a:cxnSpLocks/>
          </p:cNvCxnSpPr>
          <p:nvPr/>
        </p:nvCxnSpPr>
        <p:spPr bwMode="auto">
          <a:xfrm flipV="1">
            <a:off x="5220072" y="3789040"/>
            <a:ext cx="0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50AA3085-12D6-DC42-906B-DB1A05C00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58" y="1939061"/>
            <a:ext cx="3651709" cy="166157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77695-88DB-3688-8F4B-99EFF14216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6921" y="3619951"/>
            <a:ext cx="706572" cy="706572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9582BA1-41C1-02B0-FD8F-AB5874BD6EE1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Espaço Reservado para Número de Slide 2">
            <a:extLst>
              <a:ext uri="{FF2B5EF4-FFF2-40B4-BE49-F238E27FC236}">
                <a16:creationId xmlns:a16="http://schemas.microsoft.com/office/drawing/2014/main" id="{02F94DD3-4335-FFB2-0E04-E9668521C619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A8F1B6-1A57-9637-F870-EE77B1F804F9}"/>
              </a:ext>
            </a:extLst>
          </p:cNvPr>
          <p:cNvSpPr txBox="1"/>
          <p:nvPr/>
        </p:nvSpPr>
        <p:spPr>
          <a:xfrm>
            <a:off x="4013200" y="2214880"/>
            <a:ext cx="7620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rgbClr val="222222"/>
                </a:solidFill>
                <a:latin typeface="Calibri"/>
              </a:rPr>
              <a:t>Plan</a:t>
            </a:r>
            <a:endParaRPr lang="pt-BR" dirty="0" err="1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A1E808B-E630-FFD2-5754-0AB741F5ACA1}"/>
              </a:ext>
            </a:extLst>
          </p:cNvPr>
          <p:cNvSpPr txBox="1"/>
          <p:nvPr/>
        </p:nvSpPr>
        <p:spPr>
          <a:xfrm>
            <a:off x="3108960" y="1849119"/>
            <a:ext cx="8839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rgbClr val="222222"/>
                </a:solidFill>
                <a:latin typeface="Calibri"/>
              </a:rPr>
              <a:t>Code</a:t>
            </a:r>
            <a:endParaRPr lang="pt-BR" dirty="0" err="1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289A782-52CF-D2E4-6C51-DA0A1E5A1868}"/>
              </a:ext>
            </a:extLst>
          </p:cNvPr>
          <p:cNvSpPr txBox="1"/>
          <p:nvPr/>
        </p:nvSpPr>
        <p:spPr>
          <a:xfrm>
            <a:off x="2174240" y="2509519"/>
            <a:ext cx="10566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Calibri"/>
              </a:rPr>
              <a:t>build</a:t>
            </a:r>
            <a:endParaRPr lang="pt-BR" dirty="0" err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37FAAD-9C6B-8E4D-4EB7-58B1591F6317}"/>
              </a:ext>
            </a:extLst>
          </p:cNvPr>
          <p:cNvSpPr txBox="1"/>
          <p:nvPr/>
        </p:nvSpPr>
        <p:spPr>
          <a:xfrm>
            <a:off x="3088639" y="3332478"/>
            <a:ext cx="7620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Calibri"/>
              </a:rPr>
              <a:t>Test</a:t>
            </a:r>
            <a:endParaRPr lang="pt-BR" dirty="0" err="1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2A077C-26C4-B6C7-875F-F26C0CB58D6E}"/>
              </a:ext>
            </a:extLst>
          </p:cNvPr>
          <p:cNvSpPr txBox="1"/>
          <p:nvPr/>
        </p:nvSpPr>
        <p:spPr>
          <a:xfrm>
            <a:off x="3992878" y="2672077"/>
            <a:ext cx="11582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Calibri"/>
              </a:rPr>
              <a:t>release</a:t>
            </a:r>
            <a:endParaRPr lang="pt-BR" dirty="0" err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B63C5D4-1EB1-9B96-782D-6B97494FD23E}"/>
              </a:ext>
            </a:extLst>
          </p:cNvPr>
          <p:cNvSpPr txBox="1"/>
          <p:nvPr/>
        </p:nvSpPr>
        <p:spPr>
          <a:xfrm>
            <a:off x="4805677" y="1940556"/>
            <a:ext cx="10972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rgbClr val="222222"/>
                </a:solidFill>
                <a:latin typeface="Calibri"/>
              </a:rPr>
              <a:t>Deploy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8DF4DDC-D675-991D-9D46-BA10E3AED501}"/>
              </a:ext>
            </a:extLst>
          </p:cNvPr>
          <p:cNvSpPr txBox="1"/>
          <p:nvPr/>
        </p:nvSpPr>
        <p:spPr>
          <a:xfrm>
            <a:off x="5699756" y="2448556"/>
            <a:ext cx="1371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Calibri"/>
              </a:rPr>
              <a:t>Monitor</a:t>
            </a:r>
            <a:endParaRPr lang="pt-BR" dirty="0" err="1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873FAA2-3C7A-84A7-5225-49521C320D42}"/>
              </a:ext>
            </a:extLst>
          </p:cNvPr>
          <p:cNvSpPr txBox="1"/>
          <p:nvPr/>
        </p:nvSpPr>
        <p:spPr>
          <a:xfrm>
            <a:off x="5222236" y="3200396"/>
            <a:ext cx="1574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>
                <a:solidFill>
                  <a:srgbClr val="222222"/>
                </a:solidFill>
                <a:latin typeface="Calibri"/>
              </a:rPr>
              <a:t>Operation</a:t>
            </a:r>
            <a:endParaRPr lang="pt-BR" dirty="0" err="1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0535D30F-A1C2-3A16-F681-78C24AE3B1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14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39E411D-C28A-FDBF-06D8-0D6F78E86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7" y="2028319"/>
            <a:ext cx="8645319" cy="400428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4141F29-D734-AF47-AD30-B33178280406}"/>
              </a:ext>
            </a:extLst>
          </p:cNvPr>
          <p:cNvSpPr/>
          <p:nvPr/>
        </p:nvSpPr>
        <p:spPr>
          <a:xfrm>
            <a:off x="179512" y="936883"/>
            <a:ext cx="885698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Vamos incluir um parâmetro para </a:t>
            </a:r>
            <a:r>
              <a:rPr lang="pt-BR" sz="2200" b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setar</a:t>
            </a: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ambiente do </a:t>
            </a:r>
            <a:r>
              <a:rPr lang="pt-BR" sz="2200" b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2200" b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0">
              <a:defRPr/>
            </a:pPr>
            <a:endParaRPr lang="pt-BR" sz="900" b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Insira um novo valor em </a:t>
            </a:r>
            <a:r>
              <a:rPr lang="pt-BR" sz="220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Configurações -&gt; Variáveis de ambiente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163F01D-53D3-744E-8EA1-B01482791F88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E91865-DEE1-3741-8AF9-27A3147D2272}"/>
              </a:ext>
            </a:extLst>
          </p:cNvPr>
          <p:cNvSpPr/>
          <p:nvPr/>
        </p:nvSpPr>
        <p:spPr bwMode="auto">
          <a:xfrm>
            <a:off x="148897" y="4725144"/>
            <a:ext cx="1758807" cy="432048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36DD62-FDDD-C745-AE2B-E4F870FD36EE}"/>
              </a:ext>
            </a:extLst>
          </p:cNvPr>
          <p:cNvSpPr/>
          <p:nvPr/>
        </p:nvSpPr>
        <p:spPr bwMode="auto">
          <a:xfrm>
            <a:off x="3398943" y="3229582"/>
            <a:ext cx="669001" cy="271425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4F58275-EC47-17C9-414D-316218D12AA9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7" name="Espaço Reservado para Número de Slide 2">
            <a:extLst>
              <a:ext uri="{FF2B5EF4-FFF2-40B4-BE49-F238E27FC236}">
                <a16:creationId xmlns:a16="http://schemas.microsoft.com/office/drawing/2014/main" id="{67C2521F-6C61-2F21-EBDD-CF632F4F77B4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20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1BE4A43E-BD6B-37D5-CD4C-C43E046DBC50}"/>
              </a:ext>
            </a:extLst>
          </p:cNvPr>
          <p:cNvSpPr/>
          <p:nvPr/>
        </p:nvSpPr>
        <p:spPr bwMode="auto">
          <a:xfrm>
            <a:off x="1979712" y="4844228"/>
            <a:ext cx="216958" cy="19388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FB66B4D1-B833-BEFB-6F73-920D43A5921F}"/>
              </a:ext>
            </a:extLst>
          </p:cNvPr>
          <p:cNvSpPr/>
          <p:nvPr/>
        </p:nvSpPr>
        <p:spPr bwMode="auto">
          <a:xfrm>
            <a:off x="3547801" y="3557428"/>
            <a:ext cx="216958" cy="19388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srgbClr val="FFFFFF"/>
                </a:solidFill>
                <a:latin typeface="Arial" charset="0"/>
              </a:rPr>
              <a:t>2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1D7B3B-3A82-A7A4-E49B-35D032797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8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27C4FB-7043-674C-B49F-12865CFD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58" y="1492478"/>
            <a:ext cx="5212492" cy="532089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BD8E295-04DB-BB47-BAC6-9788D980AC25}"/>
              </a:ext>
            </a:extLst>
          </p:cNvPr>
          <p:cNvSpPr/>
          <p:nvPr/>
        </p:nvSpPr>
        <p:spPr>
          <a:xfrm>
            <a:off x="179512" y="908720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 o par Chave-Valor para Variável de Ambiente abaixo</a:t>
            </a:r>
            <a:endParaRPr lang="pt-BR" sz="2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ECDA72-0883-2D43-A608-536FE954C139}"/>
              </a:ext>
            </a:extLst>
          </p:cNvPr>
          <p:cNvSpPr/>
          <p:nvPr/>
        </p:nvSpPr>
        <p:spPr bwMode="auto">
          <a:xfrm>
            <a:off x="2004327" y="1851666"/>
            <a:ext cx="5520001" cy="1361310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1294A0F-494B-1A4E-A371-45ED55D130F7}"/>
              </a:ext>
            </a:extLst>
          </p:cNvPr>
          <p:cNvSpPr/>
          <p:nvPr/>
        </p:nvSpPr>
        <p:spPr bwMode="auto">
          <a:xfrm>
            <a:off x="2001758" y="6453336"/>
            <a:ext cx="828857" cy="361768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3B4955B-54F9-FB4C-95B0-B37E10CA9217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A05FB7-E35E-A2E0-A3F2-30E946B3C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1" y="3958152"/>
            <a:ext cx="4366516" cy="47376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1E54753-455B-BEC1-7FF7-AD6C5ADFB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958152"/>
            <a:ext cx="2680099" cy="228467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965294-2AC8-742E-D640-2565EEC8F67B}"/>
              </a:ext>
            </a:extLst>
          </p:cNvPr>
          <p:cNvSpPr txBox="1"/>
          <p:nvPr/>
        </p:nvSpPr>
        <p:spPr>
          <a:xfrm>
            <a:off x="2022639" y="4471098"/>
            <a:ext cx="286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Arquivo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launchSettings.json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12DD453-B5E8-3EF4-19BF-3D54E90A3050}"/>
              </a:ext>
            </a:extLst>
          </p:cNvPr>
          <p:cNvSpPr/>
          <p:nvPr/>
        </p:nvSpPr>
        <p:spPr bwMode="auto">
          <a:xfrm>
            <a:off x="5292080" y="4863900"/>
            <a:ext cx="2232248" cy="221284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E7F0148-662D-405A-489F-E0051D0F7B54}"/>
              </a:ext>
            </a:extLst>
          </p:cNvPr>
          <p:cNvSpPr/>
          <p:nvPr/>
        </p:nvSpPr>
        <p:spPr bwMode="auto">
          <a:xfrm>
            <a:off x="5292080" y="6016028"/>
            <a:ext cx="2232248" cy="221284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9FD10ED-0BED-6519-8712-CD47338CFCF6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9" name="Espaço Reservado para Número de Slide 2">
            <a:extLst>
              <a:ext uri="{FF2B5EF4-FFF2-40B4-BE49-F238E27FC236}">
                <a16:creationId xmlns:a16="http://schemas.microsoft.com/office/drawing/2014/main" id="{E1BCA931-DB21-C7C4-3971-FF950576AE2B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21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33EC4FB-355F-2FFA-A3FF-5F5A96FCC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5B14B64-7246-461C-9CEE-6C5EDB293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57" y="1530366"/>
            <a:ext cx="7257085" cy="36345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E2C7A48-F463-6E43-A4BE-02D44EE8E082}"/>
              </a:ext>
            </a:extLst>
          </p:cNvPr>
          <p:cNvSpPr/>
          <p:nvPr/>
        </p:nvSpPr>
        <p:spPr>
          <a:xfrm>
            <a:off x="143508" y="980728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Parâmetro inserido</a:t>
            </a:r>
            <a:endParaRPr lang="pt-BR" sz="220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93907A-DE90-CD4E-A706-30F6AA97D830}"/>
              </a:ext>
            </a:extLst>
          </p:cNvPr>
          <p:cNvSpPr/>
          <p:nvPr/>
        </p:nvSpPr>
        <p:spPr bwMode="auto">
          <a:xfrm>
            <a:off x="2587425" y="4846408"/>
            <a:ext cx="616423" cy="240613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7E33C9-4EB3-B046-8075-AA7C60B1383A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710475F-ADD7-6442-86ED-D25E86258142}"/>
              </a:ext>
            </a:extLst>
          </p:cNvPr>
          <p:cNvSpPr/>
          <p:nvPr/>
        </p:nvSpPr>
        <p:spPr bwMode="auto">
          <a:xfrm>
            <a:off x="2639371" y="3188387"/>
            <a:ext cx="5533030" cy="240613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00C7D00-979F-07CF-2D3E-1A98E3264918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7" name="Espaço Reservado para Número de Slide 2">
            <a:extLst>
              <a:ext uri="{FF2B5EF4-FFF2-40B4-BE49-F238E27FC236}">
                <a16:creationId xmlns:a16="http://schemas.microsoft.com/office/drawing/2014/main" id="{90CFB2CF-F9E1-A9AC-F1E2-769982E8D0D6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22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384664C-84EF-BD87-14F9-2CAAF40FA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5424677"/>
            <a:ext cx="6158170" cy="139782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00090B0-49DB-6D9D-C59A-174FAF6706C1}"/>
              </a:ext>
            </a:extLst>
          </p:cNvPr>
          <p:cNvSpPr/>
          <p:nvPr/>
        </p:nvSpPr>
        <p:spPr bwMode="auto">
          <a:xfrm>
            <a:off x="2483768" y="6384122"/>
            <a:ext cx="720080" cy="285237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D7B3B388-93DA-8EA6-1900-6F3752111733}"/>
              </a:ext>
            </a:extLst>
          </p:cNvPr>
          <p:cNvSpPr/>
          <p:nvPr/>
        </p:nvSpPr>
        <p:spPr bwMode="auto">
          <a:xfrm>
            <a:off x="2735329" y="4586617"/>
            <a:ext cx="216958" cy="19388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D30A4F51-019E-9438-67C9-3517687D2E5B}"/>
              </a:ext>
            </a:extLst>
          </p:cNvPr>
          <p:cNvSpPr/>
          <p:nvPr/>
        </p:nvSpPr>
        <p:spPr bwMode="auto">
          <a:xfrm>
            <a:off x="2006497" y="6429800"/>
            <a:ext cx="216958" cy="19388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srgbClr val="FFFFFF"/>
                </a:solidFill>
                <a:latin typeface="Arial" charset="0"/>
              </a:rPr>
              <a:t>2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D05558-7EE9-33BC-5C61-055EFAB67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0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4907474-DA0B-2240-B9B5-A74F01EB95ED}"/>
              </a:ext>
            </a:extLst>
          </p:cNvPr>
          <p:cNvSpPr/>
          <p:nvPr/>
        </p:nvSpPr>
        <p:spPr>
          <a:xfrm>
            <a:off x="194396" y="807095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Acesse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App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Nuvem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mude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login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74A55A-5458-2249-9292-63A9B8928ED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AF2F0BE-88BA-B54E-83AD-AF1BC9CE54C0}"/>
              </a:ext>
            </a:extLst>
          </p:cNvPr>
          <p:cNvSpPr/>
          <p:nvPr/>
        </p:nvSpPr>
        <p:spPr bwMode="auto">
          <a:xfrm>
            <a:off x="4111390" y="6050905"/>
            <a:ext cx="964666" cy="520190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3B214A4-006C-0652-8A3E-83A0BF550A5F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94E225C-D3E6-3ECA-45FD-5EB0796B2DBF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23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C2249E-E275-6E43-9796-E5144EE9F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546"/>
            <a:ext cx="9144000" cy="524503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CD5BF30-A7F3-19EB-FB07-D9E7FF23FA0A}"/>
              </a:ext>
            </a:extLst>
          </p:cNvPr>
          <p:cNvSpPr/>
          <p:nvPr/>
        </p:nvSpPr>
        <p:spPr bwMode="auto">
          <a:xfrm>
            <a:off x="4135609" y="6094975"/>
            <a:ext cx="868439" cy="462044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2B81D0-4A60-B013-B21B-67BE00A0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4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66989A2-A113-AC4A-AD71-CCA9F1DB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816"/>
            <a:ext cx="9144000" cy="470620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62AADC-D26E-9F43-8455-C48B82FD6D84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FA7AB7-48EF-9844-8134-3BB272B25B84}"/>
              </a:ext>
            </a:extLst>
          </p:cNvPr>
          <p:cNvSpPr/>
          <p:nvPr/>
        </p:nvSpPr>
        <p:spPr>
          <a:xfrm>
            <a:off x="259329" y="1014471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testes da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Aplicação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Funções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um CRUD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6EFF0F5-8556-15EC-CE09-9E4F24C74BBF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6" name="Espaço Reservado para Número de Slide 2">
            <a:extLst>
              <a:ext uri="{FF2B5EF4-FFF2-40B4-BE49-F238E27FC236}">
                <a16:creationId xmlns:a16="http://schemas.microsoft.com/office/drawing/2014/main" id="{7FA6AB25-2C90-6997-DC33-C3251E89A75C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24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FBD66F-CA77-693F-28AA-2C4827B6B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0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6345C2D-8426-8F4A-885E-198BE03A74E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F58401-5192-E94B-B8B0-EB2D8C72AF38}"/>
              </a:ext>
            </a:extLst>
          </p:cNvPr>
          <p:cNvSpPr/>
          <p:nvPr/>
        </p:nvSpPr>
        <p:spPr>
          <a:xfrm>
            <a:off x="150950" y="980728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Analise o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Banco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E133B26-3441-0B4C-BF2D-D630A6C32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3525"/>
            <a:ext cx="9144000" cy="48844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881D65-6A11-CCC5-4E96-BBBB8030B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B170974-13EB-5D46-B334-E523AC00F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" y="1769903"/>
            <a:ext cx="7236296" cy="291620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6345C2D-8426-8F4A-885E-198BE03A74E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F58401-5192-E94B-B8B0-EB2D8C72AF38}"/>
              </a:ext>
            </a:extLst>
          </p:cNvPr>
          <p:cNvSpPr/>
          <p:nvPr/>
        </p:nvSpPr>
        <p:spPr>
          <a:xfrm>
            <a:off x="150950" y="836712"/>
            <a:ext cx="884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alteração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Código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GitHub e o CI/CD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irá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disparar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forma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automática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9CD865-566A-BE4C-A681-3FC3E8309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1" y="4916124"/>
            <a:ext cx="4271645" cy="189730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666C699-4C8F-F44C-8B52-BB48E78F0FD5}"/>
              </a:ext>
            </a:extLst>
          </p:cNvPr>
          <p:cNvSpPr/>
          <p:nvPr/>
        </p:nvSpPr>
        <p:spPr bwMode="auto">
          <a:xfrm>
            <a:off x="539552" y="4149080"/>
            <a:ext cx="6884928" cy="216024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5ADC9C4-CEED-7D49-B3DF-3C1D21C5D603}"/>
              </a:ext>
            </a:extLst>
          </p:cNvPr>
          <p:cNvSpPr/>
          <p:nvPr/>
        </p:nvSpPr>
        <p:spPr bwMode="auto">
          <a:xfrm>
            <a:off x="705225" y="6525344"/>
            <a:ext cx="842439" cy="286017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D40B1A8-6203-AC4F-BCDD-065A9FF52883}"/>
              </a:ext>
            </a:extLst>
          </p:cNvPr>
          <p:cNvSpPr/>
          <p:nvPr/>
        </p:nvSpPr>
        <p:spPr bwMode="auto">
          <a:xfrm>
            <a:off x="188184" y="1755611"/>
            <a:ext cx="3375704" cy="216023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B638D05-268E-88FC-7B86-10AB0856E6AF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29BEE3-15F5-D514-4A43-D319978970C5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26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E04899-E61E-A3C7-508E-4A42C3D19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80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6345C2D-8426-8F4A-885E-198BE03A74E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F58401-5192-E94B-B8B0-EB2D8C72AF38}"/>
              </a:ext>
            </a:extLst>
          </p:cNvPr>
          <p:cNvSpPr/>
          <p:nvPr/>
        </p:nvSpPr>
        <p:spPr>
          <a:xfrm>
            <a:off x="150950" y="980728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Analise o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Empacotamento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Deploy – Portal Azure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C90509-6C2D-864A-A6FE-5AA48ACE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5881"/>
            <a:ext cx="9144000" cy="21475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C33F0D6-14C3-384C-83E6-F6EF009C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237"/>
            <a:ext cx="3327400" cy="17018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53D0BBC-D6DA-0442-958F-D662B2320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821109"/>
            <a:ext cx="3276600" cy="520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0A93A46-B204-D241-AC60-A2CAA0E5D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51268"/>
            <a:ext cx="3365500" cy="6492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39051BA-6AA4-6C45-8C23-46694AC59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632795"/>
            <a:ext cx="1584176" cy="169060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B613FBD-0EE4-2547-990D-57DB1BB90168}"/>
              </a:ext>
            </a:extLst>
          </p:cNvPr>
          <p:cNvSpPr/>
          <p:nvPr/>
        </p:nvSpPr>
        <p:spPr bwMode="auto">
          <a:xfrm>
            <a:off x="35496" y="3140968"/>
            <a:ext cx="3255900" cy="471650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D080741-91C1-6D40-A0F1-57A3161D0BB3}"/>
              </a:ext>
            </a:extLst>
          </p:cNvPr>
          <p:cNvSpPr/>
          <p:nvPr/>
        </p:nvSpPr>
        <p:spPr bwMode="auto">
          <a:xfrm>
            <a:off x="5168032" y="1865523"/>
            <a:ext cx="504056" cy="47628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4701F8C-4CDD-A34F-9AA5-D4E949CE88C6}"/>
              </a:ext>
            </a:extLst>
          </p:cNvPr>
          <p:cNvSpPr/>
          <p:nvPr/>
        </p:nvSpPr>
        <p:spPr bwMode="auto">
          <a:xfrm>
            <a:off x="2119016" y="4584494"/>
            <a:ext cx="6341415" cy="21085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Seta para Baixo 7">
            <a:extLst>
              <a:ext uri="{FF2B5EF4-FFF2-40B4-BE49-F238E27FC236}">
                <a16:creationId xmlns:a16="http://schemas.microsoft.com/office/drawing/2014/main" id="{934A1124-2D46-6B48-A82E-D1E06E077E49}"/>
              </a:ext>
            </a:extLst>
          </p:cNvPr>
          <p:cNvSpPr/>
          <p:nvPr/>
        </p:nvSpPr>
        <p:spPr bwMode="auto">
          <a:xfrm>
            <a:off x="3491880" y="4149080"/>
            <a:ext cx="360040" cy="360040"/>
          </a:xfrm>
          <a:prstGeom prst="downArrow">
            <a:avLst/>
          </a:prstGeom>
          <a:solidFill>
            <a:srgbClr val="7089B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182D0CA-9C49-319A-4338-3530C9EE4B25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F426695-0A1B-7301-8F39-20A817243131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27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3E58FDC-E6CF-FC95-4ED2-C07230A80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31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6345C2D-8426-8F4A-885E-198BE03A74E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F58401-5192-E94B-B8B0-EB2D8C72AF38}"/>
              </a:ext>
            </a:extLst>
          </p:cNvPr>
          <p:cNvSpPr/>
          <p:nvPr/>
        </p:nvSpPr>
        <p:spPr>
          <a:xfrm>
            <a:off x="150950" y="980728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Verifique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GitHub o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FD47FE-F858-974E-8B54-B76218C77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4" y="1572160"/>
            <a:ext cx="7624586" cy="22892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C146762-8DE1-5247-BAE6-77F476B95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4" y="4079340"/>
            <a:ext cx="7624586" cy="2603974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8E9DDC9-71D3-D14D-A8CB-2C94D18265F9}"/>
              </a:ext>
            </a:extLst>
          </p:cNvPr>
          <p:cNvSpPr/>
          <p:nvPr/>
        </p:nvSpPr>
        <p:spPr bwMode="auto">
          <a:xfrm>
            <a:off x="611560" y="5189598"/>
            <a:ext cx="2592288" cy="61566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0FB6B5B-FE25-1D4C-B1E8-38227AEA7163}"/>
              </a:ext>
            </a:extLst>
          </p:cNvPr>
          <p:cNvSpPr/>
          <p:nvPr/>
        </p:nvSpPr>
        <p:spPr bwMode="auto">
          <a:xfrm>
            <a:off x="3563888" y="5189598"/>
            <a:ext cx="2736304" cy="831690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31DE55C-2BAF-3B72-DCF7-8912FB58E817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6" name="Espaço Reservado para Número de Slide 2">
            <a:extLst>
              <a:ext uri="{FF2B5EF4-FFF2-40B4-BE49-F238E27FC236}">
                <a16:creationId xmlns:a16="http://schemas.microsoft.com/office/drawing/2014/main" id="{9EAFA03D-8747-44C8-F008-927810C60835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28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A191B0-2256-F73D-90ED-26F06458D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6345C2D-8426-8F4A-885E-198BE03A74E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4F58401-5192-E94B-B8B0-EB2D8C72AF38}"/>
              </a:ext>
            </a:extLst>
          </p:cNvPr>
          <p:cNvSpPr/>
          <p:nvPr/>
        </p:nvSpPr>
        <p:spPr>
          <a:xfrm>
            <a:off x="150950" y="980728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Verifique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GitHub o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BE9518-2589-7046-B3B6-02F6674A8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375"/>
            <a:ext cx="9144000" cy="364434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AD1C56A-9DCF-A44C-9D5F-75D6D9D880A1}"/>
              </a:ext>
            </a:extLst>
          </p:cNvPr>
          <p:cNvSpPr/>
          <p:nvPr/>
        </p:nvSpPr>
        <p:spPr bwMode="auto">
          <a:xfrm>
            <a:off x="22437" y="2975662"/>
            <a:ext cx="2461331" cy="379841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BF617A8-91EE-1940-B8EE-BAA50140BEAF}"/>
              </a:ext>
            </a:extLst>
          </p:cNvPr>
          <p:cNvSpPr/>
          <p:nvPr/>
        </p:nvSpPr>
        <p:spPr bwMode="auto">
          <a:xfrm>
            <a:off x="22437" y="3355503"/>
            <a:ext cx="2461331" cy="379841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130D9C6-83B0-6D41-B2F1-039804C82F91}"/>
              </a:ext>
            </a:extLst>
          </p:cNvPr>
          <p:cNvSpPr/>
          <p:nvPr/>
        </p:nvSpPr>
        <p:spPr bwMode="auto">
          <a:xfrm>
            <a:off x="52587" y="2221978"/>
            <a:ext cx="919014" cy="379841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3847D69-7785-AEFF-2325-53F2C35A987A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541A7B-1015-46E2-D962-6EE6EE5F13A0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29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F4E9702-6E2B-130D-EF55-D056122C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5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57DF673-3819-D847-BB50-867077AA804D}"/>
              </a:ext>
            </a:extLst>
          </p:cNvPr>
          <p:cNvSpPr/>
          <p:nvPr/>
        </p:nvSpPr>
        <p:spPr>
          <a:xfrm>
            <a:off x="156120" y="929913"/>
            <a:ext cx="884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Realize o </a:t>
            </a:r>
            <a:r>
              <a:rPr lang="pt-BR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realize o download/upload </a:t>
            </a:r>
            <a:r>
              <a:rPr lang="pt-BR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 Projeto abaixo </a:t>
            </a:r>
            <a:r>
              <a:rPr lang="pt-BR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seu GitHub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83129-3CB8-AE4F-9D67-75E7A33A95B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EF38F7E-82FD-D544-98CB-D144D38CC26A}"/>
              </a:ext>
            </a:extLst>
          </p:cNvPr>
          <p:cNvSpPr/>
          <p:nvPr/>
        </p:nvSpPr>
        <p:spPr>
          <a:xfrm>
            <a:off x="1139924" y="2057081"/>
            <a:ext cx="6288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https://github.com/rafsp/life-share.git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8D311A-B142-3B4F-ADAC-A03AF831D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0199"/>
            <a:ext cx="9144000" cy="3292427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3268DC5C-1D74-B2D8-5443-97D0FE814C4E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Espaço Reservado para Número de Slide 2">
            <a:extLst>
              <a:ext uri="{FF2B5EF4-FFF2-40B4-BE49-F238E27FC236}">
                <a16:creationId xmlns:a16="http://schemas.microsoft.com/office/drawing/2014/main" id="{DF203D34-E861-B4E6-C005-E13FF4B029C4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3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341494-1E84-CAAB-3EC8-1568A296D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-apple-system"/>
              </a:rPr>
            </a:br>
            <a:endParaRPr kumimoji="0" lang="pt-BR" altLang="pt-BR" sz="1000" b="0" i="0" u="none" strike="noStrike" cap="none" normalizeH="0" baseline="0">
              <a:ln>
                <a:noFill/>
              </a:ln>
              <a:solidFill>
                <a:srgbClr val="242424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-apple-system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9D308F-EC01-7FF0-5507-30CCA2E9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1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4907474-DA0B-2240-B9B5-A74F01EB95ED}"/>
              </a:ext>
            </a:extLst>
          </p:cNvPr>
          <p:cNvSpPr/>
          <p:nvPr/>
        </p:nvSpPr>
        <p:spPr>
          <a:xfrm>
            <a:off x="194396" y="807095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Acesse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App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Nuvem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novamente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verifique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mudança</a:t>
            </a:r>
            <a:endParaRPr lang="pt-BR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74A55A-5458-2249-9292-63A9B8928EDB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C2249E-E275-6E43-9796-E5144EE9F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546"/>
            <a:ext cx="9144000" cy="524503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B51993B-C68B-D6CE-81F2-F7D0D3AB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0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57DF673-3819-D847-BB50-867077AA804D}"/>
              </a:ext>
            </a:extLst>
          </p:cNvPr>
          <p:cNvSpPr/>
          <p:nvPr/>
        </p:nvSpPr>
        <p:spPr>
          <a:xfrm>
            <a:off x="156120" y="929913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Navegue no código da aplicação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83129-3CB8-AE4F-9D67-75E7A33A95B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1B373F-B8FC-EB4E-A209-4E7E423D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5"/>
            <a:ext cx="9144000" cy="469736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C0AD420-7358-9141-B465-D7C0C05B037A}"/>
              </a:ext>
            </a:extLst>
          </p:cNvPr>
          <p:cNvSpPr/>
          <p:nvPr/>
        </p:nvSpPr>
        <p:spPr bwMode="auto">
          <a:xfrm>
            <a:off x="827584" y="1844823"/>
            <a:ext cx="1512168" cy="216025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EAFBDF6-8E78-8752-3F69-DB3811017F3F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Espaço Reservado para Número de Slide 2">
            <a:extLst>
              <a:ext uri="{FF2B5EF4-FFF2-40B4-BE49-F238E27FC236}">
                <a16:creationId xmlns:a16="http://schemas.microsoft.com/office/drawing/2014/main" id="{45416FE9-FE6D-5DBB-B8FE-C55D0CE1B5CA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4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28E1EA-09D7-918A-0276-A3A6111C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7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B2E3902-155D-3640-8F47-2C1F0049D08D}"/>
              </a:ext>
            </a:extLst>
          </p:cNvPr>
          <p:cNvSpPr/>
          <p:nvPr/>
        </p:nvSpPr>
        <p:spPr>
          <a:xfrm>
            <a:off x="179511" y="879103"/>
            <a:ext cx="885698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Vamo</a:t>
            </a:r>
            <a:r>
              <a:rPr lang="pt-BR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começar criando nossa infra de Banco em Nuvem através do 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CLI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Abra o Terminal e digite o comando abaixo se necessário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483E49-D140-806E-1BCA-CC2D403648F3}"/>
              </a:ext>
            </a:extLst>
          </p:cNvPr>
          <p:cNvSpPr txBox="1"/>
          <p:nvPr/>
        </p:nvSpPr>
        <p:spPr>
          <a:xfrm>
            <a:off x="3967859" y="2871197"/>
            <a:ext cx="1152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login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AD192C3-04DA-A2DA-D44E-5FD1AE1DA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88" y="5013176"/>
            <a:ext cx="2348890" cy="32010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70CE2CD-DDD7-0E4C-2408-58C4EDC58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81" y="5652493"/>
            <a:ext cx="1920155" cy="16045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4C39C0E-883B-FB33-A34F-088566FCB42C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FC94F2-B8E1-F50B-ADA4-49213C7030FC}"/>
              </a:ext>
            </a:extLst>
          </p:cNvPr>
          <p:cNvSpPr txBox="1"/>
          <p:nvPr/>
        </p:nvSpPr>
        <p:spPr>
          <a:xfrm>
            <a:off x="3412438" y="2371036"/>
            <a:ext cx="233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pt-BR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  <a:r>
              <a:rPr lang="pt-BR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show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29E6871-B5B1-DC59-35C2-C29961BE0405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12" name="Espaço Reservado para Número de Slide 2">
            <a:extLst>
              <a:ext uri="{FF2B5EF4-FFF2-40B4-BE49-F238E27FC236}">
                <a16:creationId xmlns:a16="http://schemas.microsoft.com/office/drawing/2014/main" id="{6F885E71-BEC0-D15D-986E-1A7DF9C6ED82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5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0A25648-3CFE-0BE5-02F7-F7D5D9463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49" y="3652072"/>
            <a:ext cx="5613625" cy="3089296"/>
          </a:xfrm>
          <a:prstGeom prst="rect">
            <a:avLst/>
          </a:prstGeom>
          <a:ln>
            <a:solidFill>
              <a:srgbClr val="005F8E"/>
            </a:solidFill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97F7B9D-3208-11D2-4537-9E98A5EC2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4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B2E3902-155D-3640-8F47-2C1F0049D08D}"/>
              </a:ext>
            </a:extLst>
          </p:cNvPr>
          <p:cNvSpPr/>
          <p:nvPr/>
        </p:nvSpPr>
        <p:spPr>
          <a:xfrm>
            <a:off x="107504" y="879103"/>
            <a:ext cx="8928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Agora que estamos logado em nossa conta na Azure, rode os comandos abaixo no Terminal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70C9A4-28A0-E778-F2B5-C9AE4A3FC54C}"/>
              </a:ext>
            </a:extLst>
          </p:cNvPr>
          <p:cNvSpPr txBox="1"/>
          <p:nvPr/>
        </p:nvSpPr>
        <p:spPr>
          <a:xfrm>
            <a:off x="176332" y="2467472"/>
            <a:ext cx="88569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rg-bcosql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r>
              <a:rPr lang="pt-BR" sz="20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brazilsouth</a:t>
            </a:r>
            <a:endParaRPr lang="pt-BR" sz="2000" b="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081750-ADC0-8966-ECB9-E1AA5DFE38C9}"/>
              </a:ext>
            </a:extLst>
          </p:cNvPr>
          <p:cNvSpPr txBox="1"/>
          <p:nvPr/>
        </p:nvSpPr>
        <p:spPr>
          <a:xfrm>
            <a:off x="180528" y="3547651"/>
            <a:ext cx="9144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-l 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brazilsouth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-g 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rg-bcosql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-n </a:t>
            </a:r>
            <a:r>
              <a:rPr lang="pt-BR" sz="135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sqlserver-rm9999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-u 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admsql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-p devops@Senac2tds --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BR" sz="13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-network </a:t>
            </a:r>
            <a:r>
              <a:rPr lang="pt-BR" sz="13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endParaRPr lang="pt-BR" sz="1350" b="0" dirty="0">
              <a:solidFill>
                <a:srgbClr val="005F8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A73F6CC-518A-86F0-16F4-E0C69B7A0624}"/>
              </a:ext>
            </a:extLst>
          </p:cNvPr>
          <p:cNvSpPr txBox="1"/>
          <p:nvPr/>
        </p:nvSpPr>
        <p:spPr>
          <a:xfrm>
            <a:off x="180528" y="4656624"/>
            <a:ext cx="8856983" cy="2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rg-bcosql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sqlserver-rm9999 -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15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lifeshare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service-objective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Basic --backup-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redundancy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Local --zone-</a:t>
            </a:r>
            <a:r>
              <a:rPr lang="pt-BR" sz="115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redundant</a:t>
            </a:r>
            <a:r>
              <a:rPr lang="pt-BR" sz="115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false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C2CDBFB-177D-5935-D68B-A4E50F391C3E}"/>
              </a:ext>
            </a:extLst>
          </p:cNvPr>
          <p:cNvSpPr txBox="1"/>
          <p:nvPr/>
        </p:nvSpPr>
        <p:spPr>
          <a:xfrm>
            <a:off x="207820" y="5734819"/>
            <a:ext cx="88569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 </a:t>
            </a:r>
            <a:r>
              <a:rPr lang="pt-BR" sz="12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firewall-</a:t>
            </a:r>
            <a:r>
              <a:rPr lang="pt-BR" sz="12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</a:t>
            </a:r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rg-bcosql</a:t>
            </a:r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pt-BR" sz="1200" b="0" dirty="0" err="1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pt-BR" sz="1200" b="0" dirty="0">
                <a:solidFill>
                  <a:srgbClr val="005F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sqlserver-rm9999 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AllowAll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--start-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0.0.0.0 --</a:t>
            </a:r>
            <a:r>
              <a:rPr lang="pt-BR" sz="1200" dirty="0" err="1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end-ip-address</a:t>
            </a:r>
            <a:r>
              <a:rPr lang="pt-BR" sz="1200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255.255.255.255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AA3A81-8EE9-25E5-C9CF-A72CDF239665}"/>
              </a:ext>
            </a:extLst>
          </p:cNvPr>
          <p:cNvSpPr txBox="1"/>
          <p:nvPr/>
        </p:nvSpPr>
        <p:spPr>
          <a:xfrm>
            <a:off x="159854" y="2060848"/>
            <a:ext cx="4641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o Grupo de Recursos: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DC907AC-481C-6EAB-CD40-58294C757700}"/>
              </a:ext>
            </a:extLst>
          </p:cNvPr>
          <p:cNvSpPr txBox="1"/>
          <p:nvPr/>
        </p:nvSpPr>
        <p:spPr>
          <a:xfrm>
            <a:off x="171512" y="3180187"/>
            <a:ext cx="4641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o Servidor SQL: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1BB8B2-2EBE-64FE-C543-7842BDF0C8B7}"/>
              </a:ext>
            </a:extLst>
          </p:cNvPr>
          <p:cNvSpPr txBox="1"/>
          <p:nvPr/>
        </p:nvSpPr>
        <p:spPr>
          <a:xfrm>
            <a:off x="171512" y="4250000"/>
            <a:ext cx="4641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o Banco SQL: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0943C7-AA91-F718-EB85-2409180A33A9}"/>
              </a:ext>
            </a:extLst>
          </p:cNvPr>
          <p:cNvSpPr txBox="1"/>
          <p:nvPr/>
        </p:nvSpPr>
        <p:spPr>
          <a:xfrm>
            <a:off x="168217" y="5299961"/>
            <a:ext cx="7466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uma regra para deixar todos os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IPs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acessarem seu Banco: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76E1255-2B6C-D1E7-DBB9-BF96DA57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43" y="1397861"/>
            <a:ext cx="1197585" cy="1622745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EA91CA5-2D6B-795B-55A3-9FD865E44378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7" name="Espaço Reservado para Número de Slide 2">
            <a:extLst>
              <a:ext uri="{FF2B5EF4-FFF2-40B4-BE49-F238E27FC236}">
                <a16:creationId xmlns:a16="http://schemas.microsoft.com/office/drawing/2014/main" id="{D6B80B06-5CEF-A060-199F-B1878E0EA344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6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E5E4C14-F34E-2B9B-613C-F2443EE73290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0B4DDA-85E0-2229-47DC-3F1209AD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0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BADEE4-B8A0-8045-AF98-198DDB4E8C07}"/>
              </a:ext>
            </a:extLst>
          </p:cNvPr>
          <p:cNvSpPr/>
          <p:nvPr/>
        </p:nvSpPr>
        <p:spPr>
          <a:xfrm>
            <a:off x="150950" y="989915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conecte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novo banco 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tabela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será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utilizada</a:t>
            </a:r>
            <a:endParaRPr lang="pt-BR" b="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BB9CFC6-A5B5-CE43-942C-8304E96A6F2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9FC141-69D4-0543-AE49-5C962521D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5905500" cy="800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3857526-5A2A-7F47-AEC9-5527FD97A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2689241"/>
            <a:ext cx="6804248" cy="3881854"/>
          </a:xfrm>
          <a:prstGeom prst="rect">
            <a:avLst/>
          </a:prstGeom>
          <a:ln w="12700">
            <a:solidFill>
              <a:srgbClr val="005F8E"/>
            </a:solidFill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00BF7AFB-2CBA-5F55-BABD-F2E5EE274A0A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C8D3D72-D125-82CA-F74F-6D2C5D558977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7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379E94-256E-F360-48A2-C2B04FAE7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5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BADEE4-B8A0-8045-AF98-198DDB4E8C07}"/>
              </a:ext>
            </a:extLst>
          </p:cNvPr>
          <p:cNvSpPr/>
          <p:nvPr/>
        </p:nvSpPr>
        <p:spPr>
          <a:xfrm>
            <a:off x="150950" y="1095127"/>
            <a:ext cx="884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o Script</a:t>
            </a:r>
            <a:endParaRPr lang="pt-BR" b="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A8E444E-5857-F945-A362-8C9E3CBD36F0}"/>
              </a:ext>
            </a:extLst>
          </p:cNvPr>
          <p:cNvSpPr/>
          <p:nvPr/>
        </p:nvSpPr>
        <p:spPr>
          <a:xfrm>
            <a:off x="150950" y="1997839"/>
            <a:ext cx="8842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CREATE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TABLE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Tb_Empresa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   [id] [</a:t>
            </a:r>
            <a:r>
              <a:rPr lang="pt-BR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int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IDENTITY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pt-BR" sz="1800" b="0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pt-BR" sz="1800" b="0" dirty="0">
                <a:solidFill>
                  <a:srgbClr val="09885A"/>
                </a:solidFill>
                <a:latin typeface="Menlo" panose="020B0609030804020204" pitchFamily="49" charset="0"/>
              </a:rPr>
              <a:t>1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NOT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NULL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   [</a:t>
            </a:r>
            <a:r>
              <a:rPr lang="pt-BR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Dt_Entrada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datetime2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NOT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NULL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   [Nome] [</a:t>
            </a:r>
            <a:r>
              <a:rPr lang="pt-BR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nvarchar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](</a:t>
            </a:r>
            <a:r>
              <a:rPr lang="pt-BR" sz="1800" b="0" dirty="0">
                <a:solidFill>
                  <a:srgbClr val="09885A"/>
                </a:solidFill>
                <a:latin typeface="Menlo" panose="020B0609030804020204" pitchFamily="49" charset="0"/>
              </a:rPr>
              <a:t>80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NOT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NULL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   [Status] [</a:t>
            </a:r>
            <a:r>
              <a:rPr lang="pt-BR" sz="1800" b="0" dirty="0" err="1">
                <a:solidFill>
                  <a:srgbClr val="000000"/>
                </a:solidFill>
                <a:latin typeface="Menlo" panose="020B0609030804020204" pitchFamily="49" charset="0"/>
              </a:rPr>
              <a:t>int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] 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NOT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NULL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PRIMARY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KEY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CLUSTERED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( [id]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ASC</a:t>
            </a:r>
            <a:endParaRPr lang="pt-BR" sz="18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WITH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(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STATISTICS_NORECOMPUTE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=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OFF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,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IGNORE_DUP_KEY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778899"/>
                </a:solidFill>
                <a:latin typeface="Menlo" panose="020B0609030804020204" pitchFamily="49" charset="0"/>
              </a:rPr>
              <a:t>=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OFF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ON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[PRIMARY]</a:t>
            </a:r>
          </a:p>
          <a:p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) </a:t>
            </a:r>
            <a:r>
              <a:rPr lang="pt-BR" sz="1800" b="0" dirty="0">
                <a:solidFill>
                  <a:srgbClr val="0000FF"/>
                </a:solidFill>
                <a:latin typeface="Menlo" panose="020B0609030804020204" pitchFamily="49" charset="0"/>
              </a:rPr>
              <a:t>ON</a:t>
            </a:r>
            <a:r>
              <a:rPr lang="pt-BR" sz="1800" b="0" dirty="0">
                <a:solidFill>
                  <a:srgbClr val="000000"/>
                </a:solidFill>
                <a:latin typeface="Menlo" panose="020B0609030804020204" pitchFamily="49" charset="0"/>
              </a:rPr>
              <a:t> [PRIMARY]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BB9CFC6-A5B5-CE43-942C-8304E96A6F2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13C8E74-0A4C-3E77-1BDF-6F537A0F8A5C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Espaço Reservado para Número de Slide 2">
            <a:extLst>
              <a:ext uri="{FF2B5EF4-FFF2-40B4-BE49-F238E27FC236}">
                <a16:creationId xmlns:a16="http://schemas.microsoft.com/office/drawing/2014/main" id="{D1F6D0C5-B232-605B-5B9D-08E201AB4447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8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1BDBD7-4F6B-CE87-E41E-5B68C333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57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57DF673-3819-D847-BB50-867077AA804D}"/>
              </a:ext>
            </a:extLst>
          </p:cNvPr>
          <p:cNvSpPr/>
          <p:nvPr/>
        </p:nvSpPr>
        <p:spPr>
          <a:xfrm>
            <a:off x="156120" y="929913"/>
            <a:ext cx="884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Atualize o arquivo abaixo no GitHub alterando o </a:t>
            </a:r>
            <a:r>
              <a:rPr lang="pt-BR" dirty="0">
                <a:solidFill>
                  <a:srgbClr val="FF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 do Servidor SQL</a:t>
            </a:r>
            <a:r>
              <a:rPr lang="pt-BR" b="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o nome criado por você, </a:t>
            </a:r>
            <a:r>
              <a:rPr lang="pt-BR" b="0" u="sng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visto que iremos utilizar o mesmo usuário e senha do exemplo</a:t>
            </a:r>
            <a:endParaRPr kumimoji="0" lang="pt-BR" sz="2400" i="0" u="sng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0683129-3CB8-AE4F-9D67-75E7A33A95BF}"/>
              </a:ext>
            </a:extLst>
          </p:cNvPr>
          <p:cNvSpPr/>
          <p:nvPr/>
        </p:nvSpPr>
        <p:spPr>
          <a:xfrm>
            <a:off x="395536" y="286905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Projeto: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.Net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Core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Github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Actions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Web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App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x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</a:t>
            </a:r>
            <a:r>
              <a:rPr lang="pt-BR" sz="2200" b="0" dirty="0" err="1">
                <a:solidFill>
                  <a:schemeClr val="tx1"/>
                </a:solidFill>
                <a:latin typeface="Gotham-Book"/>
                <a:cs typeface="Gotham-Book"/>
              </a:rPr>
              <a:t>Azure</a:t>
            </a:r>
            <a:r>
              <a:rPr lang="pt-BR" sz="2200" b="0" dirty="0">
                <a:solidFill>
                  <a:schemeClr val="tx1"/>
                </a:solidFill>
                <a:latin typeface="Gotham-Book"/>
                <a:cs typeface="Gotham-Book"/>
              </a:rPr>
              <a:t> SQL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BD3539-D997-464D-8907-4383ECAF1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9421"/>
            <a:ext cx="9144000" cy="368877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E2DD249-AB64-5A4D-8E9A-63304A746496}"/>
              </a:ext>
            </a:extLst>
          </p:cNvPr>
          <p:cNvSpPr/>
          <p:nvPr/>
        </p:nvSpPr>
        <p:spPr bwMode="auto">
          <a:xfrm>
            <a:off x="0" y="2492896"/>
            <a:ext cx="3131840" cy="404123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FB11DA2-4440-034E-B73A-5151C791BC99}"/>
              </a:ext>
            </a:extLst>
          </p:cNvPr>
          <p:cNvSpPr/>
          <p:nvPr/>
        </p:nvSpPr>
        <p:spPr bwMode="auto">
          <a:xfrm>
            <a:off x="1331640" y="5561315"/>
            <a:ext cx="2808312" cy="404123"/>
          </a:xfrm>
          <a:prstGeom prst="rect">
            <a:avLst/>
          </a:prstGeom>
          <a:solidFill>
            <a:srgbClr val="FF0000">
              <a:alpha val="25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F9CBD7-1134-616B-5137-0A0258BC33BA}"/>
              </a:ext>
            </a:extLst>
          </p:cNvPr>
          <p:cNvSpPr/>
          <p:nvPr/>
        </p:nvSpPr>
        <p:spPr>
          <a:xfrm>
            <a:off x="8687161" y="6533207"/>
            <a:ext cx="433608" cy="31355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B59120-A5D1-6D8B-D4B4-A82F985F8B90}"/>
              </a:ext>
            </a:extLst>
          </p:cNvPr>
          <p:cNvSpPr txBox="1">
            <a:spLocks/>
          </p:cNvSpPr>
          <p:nvPr/>
        </p:nvSpPr>
        <p:spPr bwMode="auto">
          <a:xfrm>
            <a:off x="8687160" y="6557019"/>
            <a:ext cx="433608" cy="28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742950" indent="-28575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11430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6002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2057400" indent="-2286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9718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4290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886200" indent="-228600" algn="ctr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itchFamily="34" charset="0"/>
              <a:defRPr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425539-E2A0-4A10-B191-7ED53456CC8F}" type="slidenum">
              <a:rPr lang="pt-BR" altLang="pt-BR" sz="1200" smtClean="0">
                <a:solidFill>
                  <a:schemeClr val="bg1"/>
                </a:solidFill>
              </a:rPr>
              <a:pPr eaLnBrk="1" hangingPunct="1"/>
              <a:t>9</a:t>
            </a:fld>
            <a:endParaRPr lang="pt-BR" altLang="pt-BR" sz="12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38A6C8-486F-7C17-05F9-8307D382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-53381"/>
            <a:ext cx="1270885" cy="5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3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Glass Layers</Template>
  <TotalTime>12149</TotalTime>
  <Pages>27</Pages>
  <Words>1412</Words>
  <Application>Microsoft Office PowerPoint</Application>
  <PresentationFormat>Papel Carta (216 x 279 mm)</PresentationFormat>
  <Paragraphs>179</Paragraphs>
  <Slides>30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30</vt:i4>
      </vt:variant>
    </vt:vector>
  </HeadingPairs>
  <TitlesOfParts>
    <vt:vector size="45" baseType="lpstr">
      <vt:lpstr>-apple-system</vt:lpstr>
      <vt:lpstr>Arial</vt:lpstr>
      <vt:lpstr>Book Antiqua</vt:lpstr>
      <vt:lpstr>Calibri</vt:lpstr>
      <vt:lpstr>Gotham HTF Book Regular</vt:lpstr>
      <vt:lpstr>Gotham-Bold</vt:lpstr>
      <vt:lpstr>Gotham-Book</vt:lpstr>
      <vt:lpstr>Menlo</vt:lpstr>
      <vt:lpstr>Square721 BT</vt:lpstr>
      <vt:lpstr>Trebuchet MS</vt:lpstr>
      <vt:lpstr>Wingdings</vt:lpstr>
      <vt:lpstr>Wingdings 3</vt:lpstr>
      <vt:lpstr>Tema do Office</vt:lpstr>
      <vt:lpstr>4_Personalizar design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BI</dc:title>
  <dc:subject>Projeto Integrado</dc:subject>
  <dc:creator>Regina Claudia Cantele</dc:creator>
  <cp:lastModifiedBy>Rafael Santos Pereira</cp:lastModifiedBy>
  <cp:revision>2168</cp:revision>
  <cp:lastPrinted>1999-07-05T02:57:49Z</cp:lastPrinted>
  <dcterms:created xsi:type="dcterms:W3CDTF">1996-09-08T13:17:58Z</dcterms:created>
  <dcterms:modified xsi:type="dcterms:W3CDTF">2024-11-05T22:19:20Z</dcterms:modified>
</cp:coreProperties>
</file>